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62" r:id="rId3"/>
    <p:sldId id="263" r:id="rId4"/>
    <p:sldId id="264" r:id="rId5"/>
    <p:sldId id="265" r:id="rId6"/>
    <p:sldId id="266" r:id="rId7"/>
    <p:sldId id="267" r:id="rId8"/>
    <p:sldId id="268" r:id="rId9"/>
    <p:sldId id="269" r:id="rId10"/>
    <p:sldId id="270" r:id="rId11"/>
    <p:sldId id="271" r:id="rId12"/>
  </p:sldIdLst>
  <p:sldSz cx="12192000" cy="6858000"/>
  <p:notesSz cx="6864350" cy="9996488"/>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4975" cy="50165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7788" y="0"/>
            <a:ext cx="2974975" cy="501650"/>
          </a:xfrm>
          <a:prstGeom prst="rect">
            <a:avLst/>
          </a:prstGeom>
        </p:spPr>
        <p:txBody>
          <a:bodyPr vert="horz" lIns="91440" tIns="45720" rIns="91440" bIns="45720" rtlCol="0"/>
          <a:lstStyle>
            <a:lvl1pPr algn="r">
              <a:defRPr sz="1200"/>
            </a:lvl1pPr>
          </a:lstStyle>
          <a:p>
            <a:fld id="{8913914D-15FD-41C6-BE69-3C91BFCBB051}" type="datetimeFigureOut">
              <a:rPr lang="ru-RU" smtClean="0"/>
              <a:t>31.05.2018</a:t>
            </a:fld>
            <a:endParaRPr lang="ru-RU"/>
          </a:p>
        </p:txBody>
      </p:sp>
      <p:sp>
        <p:nvSpPr>
          <p:cNvPr id="4" name="Нижний колонтитул 3"/>
          <p:cNvSpPr>
            <a:spLocks noGrp="1"/>
          </p:cNvSpPr>
          <p:nvPr>
            <p:ph type="ftr" sz="quarter" idx="2"/>
          </p:nvPr>
        </p:nvSpPr>
        <p:spPr>
          <a:xfrm>
            <a:off x="0" y="9494838"/>
            <a:ext cx="2974975" cy="50165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7788" y="9494838"/>
            <a:ext cx="2974975" cy="501650"/>
          </a:xfrm>
          <a:prstGeom prst="rect">
            <a:avLst/>
          </a:prstGeom>
        </p:spPr>
        <p:txBody>
          <a:bodyPr vert="horz" lIns="91440" tIns="45720" rIns="91440" bIns="45720" rtlCol="0" anchor="b"/>
          <a:lstStyle>
            <a:lvl1pPr algn="r">
              <a:defRPr sz="1200"/>
            </a:lvl1pPr>
          </a:lstStyle>
          <a:p>
            <a:fld id="{792AD021-969B-4F3A-811D-E343B8A8C084}" type="slidenum">
              <a:rPr lang="ru-RU" smtClean="0"/>
              <a:t>‹#›</a:t>
            </a:fld>
            <a:endParaRPr lang="ru-RU"/>
          </a:p>
        </p:txBody>
      </p:sp>
    </p:spTree>
    <p:extLst>
      <p:ext uri="{BB962C8B-B14F-4D97-AF65-F5344CB8AC3E}">
        <p14:creationId xmlns:p14="http://schemas.microsoft.com/office/powerpoint/2010/main" val="1601541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4975" cy="50165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7788" y="0"/>
            <a:ext cx="2974975" cy="501650"/>
          </a:xfrm>
          <a:prstGeom prst="rect">
            <a:avLst/>
          </a:prstGeom>
        </p:spPr>
        <p:txBody>
          <a:bodyPr vert="horz" lIns="91440" tIns="45720" rIns="91440" bIns="45720" rtlCol="0"/>
          <a:lstStyle>
            <a:lvl1pPr algn="r">
              <a:defRPr sz="1200"/>
            </a:lvl1pPr>
          </a:lstStyle>
          <a:p>
            <a:fld id="{F799A337-8BAB-423F-92D7-6109DBE43636}" type="datetimeFigureOut">
              <a:rPr lang="ru-RU" smtClean="0"/>
              <a:t>31.05.2018</a:t>
            </a:fld>
            <a:endParaRPr lang="ru-RU"/>
          </a:p>
        </p:txBody>
      </p:sp>
      <p:sp>
        <p:nvSpPr>
          <p:cNvPr id="4" name="Образ слайда 3"/>
          <p:cNvSpPr>
            <a:spLocks noGrp="1" noRot="1" noChangeAspect="1"/>
          </p:cNvSpPr>
          <p:nvPr>
            <p:ph type="sldImg" idx="2"/>
          </p:nvPr>
        </p:nvSpPr>
        <p:spPr>
          <a:xfrm>
            <a:off x="434975" y="1249363"/>
            <a:ext cx="5994400" cy="3373437"/>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810125"/>
            <a:ext cx="5492750" cy="39370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9494838"/>
            <a:ext cx="2974975" cy="50165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7788" y="9494838"/>
            <a:ext cx="2974975" cy="501650"/>
          </a:xfrm>
          <a:prstGeom prst="rect">
            <a:avLst/>
          </a:prstGeom>
        </p:spPr>
        <p:txBody>
          <a:bodyPr vert="horz" lIns="91440" tIns="45720" rIns="91440" bIns="45720" rtlCol="0" anchor="b"/>
          <a:lstStyle>
            <a:lvl1pPr algn="r">
              <a:defRPr sz="1200"/>
            </a:lvl1pPr>
          </a:lstStyle>
          <a:p>
            <a:fld id="{F0117F84-8442-45EC-B3EF-AFA7F064CDC9}" type="slidenum">
              <a:rPr lang="ru-RU" smtClean="0"/>
              <a:t>‹#›</a:t>
            </a:fld>
            <a:endParaRPr lang="ru-RU"/>
          </a:p>
        </p:txBody>
      </p:sp>
    </p:spTree>
    <p:extLst>
      <p:ext uri="{BB962C8B-B14F-4D97-AF65-F5344CB8AC3E}">
        <p14:creationId xmlns:p14="http://schemas.microsoft.com/office/powerpoint/2010/main" val="1999891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3A1B1B1-30D5-4234-8C4C-62EEB2143292}" type="slidenum">
              <a:rPr lang="ru-RU" smtClean="0"/>
              <a:t>11</a:t>
            </a:fld>
            <a:endParaRPr lang="ru-RU"/>
          </a:p>
        </p:txBody>
      </p:sp>
    </p:spTree>
    <p:extLst>
      <p:ext uri="{BB962C8B-B14F-4D97-AF65-F5344CB8AC3E}">
        <p14:creationId xmlns:p14="http://schemas.microsoft.com/office/powerpoint/2010/main" val="641580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A26150BE-61B9-4511-9B88-320F5DF0E841}" type="datetimeFigureOut">
              <a:rPr lang="ru-RU" smtClean="0"/>
              <a:t>31.05.2018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488639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26150BE-61B9-4511-9B88-320F5DF0E841}" type="datetimeFigureOut">
              <a:rPr lang="ru-RU" smtClean="0"/>
              <a:t>31.05.2018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2365203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26150BE-61B9-4511-9B88-320F5DF0E841}" type="datetimeFigureOut">
              <a:rPr lang="ru-RU" smtClean="0"/>
              <a:t>31.05.2018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2610819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26150BE-61B9-4511-9B88-320F5DF0E841}" type="datetimeFigureOut">
              <a:rPr lang="ru-RU" smtClean="0"/>
              <a:t>31.05.2018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8221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A26150BE-61B9-4511-9B88-320F5DF0E841}" type="datetimeFigureOut">
              <a:rPr lang="ru-RU" smtClean="0"/>
              <a:t>31.05.2018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5488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A26150BE-61B9-4511-9B88-320F5DF0E841}" type="datetimeFigureOut">
              <a:rPr lang="ru-RU" smtClean="0"/>
              <a:t>31.05.2018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640510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26150BE-61B9-4511-9B88-320F5DF0E841}" type="datetimeFigureOut">
              <a:rPr lang="ru-RU" smtClean="0"/>
              <a:t>31.05.2018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144933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A26150BE-61B9-4511-9B88-320F5DF0E841}" type="datetimeFigureOut">
              <a:rPr lang="ru-RU" smtClean="0"/>
              <a:t>31.05.2018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95299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26150BE-61B9-4511-9B88-320F5DF0E841}" type="datetimeFigureOut">
              <a:rPr lang="ru-RU" smtClean="0"/>
              <a:t>31.05.2018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645389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26150BE-61B9-4511-9B88-320F5DF0E841}" type="datetimeFigureOut">
              <a:rPr lang="ru-RU" smtClean="0"/>
              <a:t>31.05.2018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290004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26150BE-61B9-4511-9B88-320F5DF0E841}" type="datetimeFigureOut">
              <a:rPr lang="ru-RU" smtClean="0"/>
              <a:t>31.05.2018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285178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150BE-61B9-4511-9B88-320F5DF0E841}" type="datetimeFigureOut">
              <a:rPr lang="ru-RU" smtClean="0"/>
              <a:t>31.05.2018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584A3-0577-473D-9D9B-922C8FB84B19}" type="slidenum">
              <a:rPr lang="ru-RU" smtClean="0"/>
              <a:t>‹#›</a:t>
            </a:fld>
            <a:endParaRPr lang="ru-RU"/>
          </a:p>
        </p:txBody>
      </p:sp>
    </p:spTree>
    <p:extLst>
      <p:ext uri="{BB962C8B-B14F-4D97-AF65-F5344CB8AC3E}">
        <p14:creationId xmlns:p14="http://schemas.microsoft.com/office/powerpoint/2010/main" val="1874636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jpe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3.jpe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jpeg"/><Relationship Id="rId5" Type="http://schemas.openxmlformats.org/officeDocument/2006/relationships/image" Target="../media/image67.png"/><Relationship Id="rId15" Type="http://schemas.openxmlformats.org/officeDocument/2006/relationships/image" Target="../media/image76.jpeg"/><Relationship Id="rId10" Type="http://schemas.openxmlformats.org/officeDocument/2006/relationships/image" Target="../media/image71.jpeg"/><Relationship Id="rId4" Type="http://schemas.openxmlformats.org/officeDocument/2006/relationships/image" Target="../media/image66.png"/><Relationship Id="rId9" Type="http://schemas.openxmlformats.org/officeDocument/2006/relationships/image" Target="../media/image4.jpeg"/><Relationship Id="rId14" Type="http://schemas.openxmlformats.org/officeDocument/2006/relationships/image" Target="../media/image75.jpeg"/></Relationships>
</file>

<file path=ppt/slides/_rels/slide11.xml.rels><?xml version="1.0" encoding="UTF-8" standalone="yes"?>
<Relationships xmlns="http://schemas.openxmlformats.org/package/2006/relationships"><Relationship Id="rId8" Type="http://schemas.openxmlformats.org/officeDocument/2006/relationships/hyperlink" Target="mailto:ufa@termoros.com" TargetMode="External"/><Relationship Id="rId13" Type="http://schemas.openxmlformats.org/officeDocument/2006/relationships/hyperlink" Target="http://www.termoros.com/" TargetMode="External"/><Relationship Id="rId3" Type="http://schemas.openxmlformats.org/officeDocument/2006/relationships/hyperlink" Target="mailto:spb@termoros.com" TargetMode="External"/><Relationship Id="rId7" Type="http://schemas.openxmlformats.org/officeDocument/2006/relationships/hyperlink" Target="mailto:ekaterinburg@termoros.com" TargetMode="External"/><Relationship Id="rId12" Type="http://schemas.openxmlformats.org/officeDocument/2006/relationships/hyperlink" Target="mailto:info@termoro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krasnodar@termoros.com" TargetMode="External"/><Relationship Id="rId11" Type="http://schemas.openxmlformats.org/officeDocument/2006/relationships/hyperlink" Target="mailto:kavkaz@termoros.com" TargetMode="External"/><Relationship Id="rId5" Type="http://schemas.openxmlformats.org/officeDocument/2006/relationships/hyperlink" Target="mailto:kazan@termoros.com" TargetMode="External"/><Relationship Id="rId15" Type="http://schemas.openxmlformats.org/officeDocument/2006/relationships/image" Target="../media/image78.jpeg"/><Relationship Id="rId10" Type="http://schemas.openxmlformats.org/officeDocument/2006/relationships/hyperlink" Target="mailto:rostov@termoros.com" TargetMode="External"/><Relationship Id="rId4" Type="http://schemas.openxmlformats.org/officeDocument/2006/relationships/hyperlink" Target="http://www.termoros-spb.ru/" TargetMode="External"/><Relationship Id="rId9" Type="http://schemas.openxmlformats.org/officeDocument/2006/relationships/hyperlink" Target="mailto:novosibirsk@termoros.com" TargetMode="External"/><Relationship Id="rId14" Type="http://schemas.openxmlformats.org/officeDocument/2006/relationships/image" Target="../media/image77.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3" Type="http://schemas.openxmlformats.org/officeDocument/2006/relationships/image" Target="../media/image25.jpeg"/><Relationship Id="rId18" Type="http://schemas.openxmlformats.org/officeDocument/2006/relationships/image" Target="../media/image30.emf"/><Relationship Id="rId26" Type="http://schemas.openxmlformats.org/officeDocument/2006/relationships/image" Target="../media/image38.png"/><Relationship Id="rId21" Type="http://schemas.openxmlformats.org/officeDocument/2006/relationships/image" Target="../media/image33.emf"/><Relationship Id="rId34" Type="http://schemas.openxmlformats.org/officeDocument/2006/relationships/image" Target="../media/image46.jpeg"/><Relationship Id="rId7" Type="http://schemas.openxmlformats.org/officeDocument/2006/relationships/image" Target="../media/image19.jpeg"/><Relationship Id="rId12" Type="http://schemas.openxmlformats.org/officeDocument/2006/relationships/image" Target="../media/image24.wmf"/><Relationship Id="rId17" Type="http://schemas.openxmlformats.org/officeDocument/2006/relationships/image" Target="../media/image29.emf"/><Relationship Id="rId25" Type="http://schemas.openxmlformats.org/officeDocument/2006/relationships/image" Target="../media/image37.jpeg"/><Relationship Id="rId33" Type="http://schemas.openxmlformats.org/officeDocument/2006/relationships/image" Target="../media/image45.jpg"/><Relationship Id="rId38" Type="http://schemas.openxmlformats.org/officeDocument/2006/relationships/image" Target="../media/image50.png"/><Relationship Id="rId2" Type="http://schemas.openxmlformats.org/officeDocument/2006/relationships/image" Target="../media/image4.jpeg"/><Relationship Id="rId16" Type="http://schemas.openxmlformats.org/officeDocument/2006/relationships/image" Target="../media/image28.emf"/><Relationship Id="rId20" Type="http://schemas.openxmlformats.org/officeDocument/2006/relationships/image" Target="../media/image32.jpeg"/><Relationship Id="rId29"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24" Type="http://schemas.openxmlformats.org/officeDocument/2006/relationships/image" Target="../media/image36.jpeg"/><Relationship Id="rId32" Type="http://schemas.openxmlformats.org/officeDocument/2006/relationships/image" Target="../media/image44.png"/><Relationship Id="rId37" Type="http://schemas.openxmlformats.org/officeDocument/2006/relationships/image" Target="../media/image49.png"/><Relationship Id="rId5" Type="http://schemas.openxmlformats.org/officeDocument/2006/relationships/image" Target="../media/image17.jpeg"/><Relationship Id="rId15" Type="http://schemas.openxmlformats.org/officeDocument/2006/relationships/image" Target="../media/image27.emf"/><Relationship Id="rId23" Type="http://schemas.openxmlformats.org/officeDocument/2006/relationships/image" Target="../media/image35.png"/><Relationship Id="rId28" Type="http://schemas.openxmlformats.org/officeDocument/2006/relationships/image" Target="../media/image40.jpg"/><Relationship Id="rId36" Type="http://schemas.openxmlformats.org/officeDocument/2006/relationships/image" Target="../media/image48.png"/><Relationship Id="rId10" Type="http://schemas.openxmlformats.org/officeDocument/2006/relationships/image" Target="../media/image22.jpeg"/><Relationship Id="rId19" Type="http://schemas.openxmlformats.org/officeDocument/2006/relationships/image" Target="../media/image31.emf"/><Relationship Id="rId31" Type="http://schemas.openxmlformats.org/officeDocument/2006/relationships/image" Target="../media/image43.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png"/><Relationship Id="rId22" Type="http://schemas.openxmlformats.org/officeDocument/2006/relationships/image" Target="../media/image34.jpeg"/><Relationship Id="rId27" Type="http://schemas.openxmlformats.org/officeDocument/2006/relationships/image" Target="../media/image39.jpeg"/><Relationship Id="rId30" Type="http://schemas.openxmlformats.org/officeDocument/2006/relationships/image" Target="../media/image42.jpeg"/><Relationship Id="rId35" Type="http://schemas.openxmlformats.org/officeDocument/2006/relationships/image" Target="../media/image47.png"/><Relationship Id="rId8" Type="http://schemas.openxmlformats.org/officeDocument/2006/relationships/image" Target="../media/image20.tiff"/><Relationship Id="rId3"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51.emf"/><Relationship Id="rId3" Type="http://schemas.openxmlformats.org/officeDocument/2006/relationships/image" Target="../media/image52.jpeg"/><Relationship Id="rId7" Type="http://schemas.openxmlformats.org/officeDocument/2006/relationships/image" Target="../media/image56.jpeg"/><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5.jpeg"/><Relationship Id="rId11" Type="http://schemas.openxmlformats.org/officeDocument/2006/relationships/image" Target="../media/image4.jpeg"/><Relationship Id="rId5" Type="http://schemas.openxmlformats.org/officeDocument/2006/relationships/image" Target="../media/image54.png"/><Relationship Id="rId10" Type="http://schemas.openxmlformats.org/officeDocument/2006/relationships/image" Target="../media/image59.jpeg"/><Relationship Id="rId4" Type="http://schemas.openxmlformats.org/officeDocument/2006/relationships/image" Target="../media/image53.png"/><Relationship Id="rId9" Type="http://schemas.openxmlformats.org/officeDocument/2006/relationships/image" Target="../media/image58.jpeg"/></Relationships>
</file>

<file path=ppt/slides/_rels/slide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63.jpeg"/><Relationship Id="rId4" Type="http://schemas.openxmlformats.org/officeDocument/2006/relationships/image" Target="../media/image6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a:spLocks/>
          </p:cNvSpPr>
          <p:nvPr/>
        </p:nvSpPr>
        <p:spPr>
          <a:xfrm>
            <a:off x="1610117" y="3150973"/>
            <a:ext cx="6063415" cy="15605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zh-CN" altLang="en-US" sz="2400" dirty="0"/>
              <a:t>国际集团公</a:t>
            </a:r>
            <a:r>
              <a:rPr lang="zh-CN" altLang="en-US" sz="2400" dirty="0" smtClean="0"/>
              <a:t>司</a:t>
            </a:r>
            <a:r>
              <a:rPr lang="en-US" sz="2400" dirty="0"/>
              <a:t>TERMOROS</a:t>
            </a:r>
            <a:endParaRPr lang="ru-RU" sz="2400" b="1" dirty="0"/>
          </a:p>
        </p:txBody>
      </p:sp>
      <p:sp>
        <p:nvSpPr>
          <p:cNvPr id="3" name="TextBox 2"/>
          <p:cNvSpPr txBox="1"/>
          <p:nvPr/>
        </p:nvSpPr>
        <p:spPr>
          <a:xfrm>
            <a:off x="1610117" y="5943600"/>
            <a:ext cx="1455848" cy="369332"/>
          </a:xfrm>
          <a:prstGeom prst="rect">
            <a:avLst/>
          </a:prstGeom>
          <a:noFill/>
        </p:spPr>
        <p:txBody>
          <a:bodyPr wrap="none" rtlCol="0">
            <a:spAutoFit/>
          </a:bodyPr>
          <a:lstStyle/>
          <a:p>
            <a:r>
              <a:rPr lang="zh-CN" altLang="en-US" dirty="0"/>
              <a:t>莫斯</a:t>
            </a:r>
            <a:r>
              <a:rPr lang="zh-CN" altLang="en-US" dirty="0" smtClean="0"/>
              <a:t>科</a:t>
            </a:r>
            <a:r>
              <a:rPr lang="en-US" altLang="zh-CN" dirty="0" smtClean="0"/>
              <a:t>, 201</a:t>
            </a:r>
            <a:r>
              <a:rPr lang="ru-RU" altLang="zh-CN" dirty="0"/>
              <a:t>8</a:t>
            </a:r>
            <a:endParaRPr lang="ru-RU"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4767" y="0"/>
            <a:ext cx="6727233" cy="6858000"/>
          </a:xfrm>
          <a:prstGeom prst="rect">
            <a:avLst/>
          </a:prstGeom>
        </p:spPr>
      </p:pic>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410" y="1600270"/>
            <a:ext cx="4130565" cy="1092355"/>
          </a:xfrm>
          <a:prstGeom prst="rect">
            <a:avLst/>
          </a:prstGeom>
        </p:spPr>
      </p:pic>
    </p:spTree>
    <p:extLst>
      <p:ext uri="{BB962C8B-B14F-4D97-AF65-F5344CB8AC3E}">
        <p14:creationId xmlns:p14="http://schemas.microsoft.com/office/powerpoint/2010/main" val="1543987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541058" y="338852"/>
            <a:ext cx="8835193" cy="615178"/>
          </a:xfrm>
        </p:spPr>
        <p:txBody>
          <a:bodyPr>
            <a:normAutofit fontScale="90000"/>
          </a:bodyPr>
          <a:lstStyle/>
          <a:p>
            <a:r>
              <a:rPr lang="ru-RU" sz="2400" dirty="0"/>
              <a:t>10 000</a:t>
            </a:r>
            <a:r>
              <a:rPr lang="zh-CN" altLang="en-US" sz="2400" dirty="0"/>
              <a:t>多项工程建设项目使用</a:t>
            </a:r>
            <a:r>
              <a:rPr lang="en-US" sz="2400" dirty="0"/>
              <a:t>TERMOROS</a:t>
            </a:r>
            <a:r>
              <a:rPr lang="zh-CN" altLang="en-US" sz="2400" dirty="0"/>
              <a:t>集团公司</a:t>
            </a:r>
            <a:r>
              <a:rPr lang="zh-CN" altLang="en-US" sz="2400" dirty="0" smtClean="0">
                <a:latin typeface="+mj-ea"/>
              </a:rPr>
              <a:t>的</a:t>
            </a:r>
            <a:r>
              <a:rPr lang="en-US" altLang="zh-CN" sz="2400" dirty="0" smtClean="0">
                <a:latin typeface="+mj-ea"/>
              </a:rPr>
              <a:t/>
            </a:r>
            <a:br>
              <a:rPr lang="en-US" altLang="zh-CN" sz="2400" dirty="0" smtClean="0">
                <a:latin typeface="+mj-ea"/>
              </a:rPr>
            </a:br>
            <a:r>
              <a:rPr lang="zh-CN" altLang="en-US" sz="2400" dirty="0" smtClean="0">
                <a:latin typeface="+mj-ea"/>
              </a:rPr>
              <a:t>设备</a:t>
            </a:r>
            <a:r>
              <a:rPr lang="ru-RU" sz="2000" dirty="0" smtClean="0"/>
              <a:t>、</a:t>
            </a:r>
            <a:r>
              <a:rPr lang="zh-CN" altLang="en-US" sz="2400" dirty="0" smtClean="0"/>
              <a:t>产品及</a:t>
            </a:r>
            <a:r>
              <a:rPr lang="zh-CN" altLang="en-US" sz="2400" dirty="0"/>
              <a:t>服务。</a:t>
            </a:r>
            <a:endParaRPr lang="ru-RU" sz="2400" dirty="0"/>
          </a:p>
        </p:txBody>
      </p:sp>
      <p:pic>
        <p:nvPicPr>
          <p:cNvPr id="3" name="Рисунок 2"/>
          <p:cNvPicPr>
            <a:picLocks noChangeAspect="1"/>
          </p:cNvPicPr>
          <p:nvPr/>
        </p:nvPicPr>
        <p:blipFill>
          <a:blip r:embed="rId2"/>
          <a:stretch>
            <a:fillRect/>
          </a:stretch>
        </p:blipFill>
        <p:spPr>
          <a:xfrm>
            <a:off x="704547" y="1700776"/>
            <a:ext cx="1439419" cy="1504847"/>
          </a:xfrm>
          <a:prstGeom prst="rect">
            <a:avLst/>
          </a:prstGeom>
          <a:effectLst>
            <a:outerShdw blurRad="63500" sx="102000" sy="102000" algn="ctr" rotWithShape="0">
              <a:prstClr val="black">
                <a:alpha val="40000"/>
              </a:prstClr>
            </a:outerShdw>
          </a:effectLst>
        </p:spPr>
      </p:pic>
      <p:sp>
        <p:nvSpPr>
          <p:cNvPr id="7" name="Прямоугольник 6"/>
          <p:cNvSpPr/>
          <p:nvPr/>
        </p:nvSpPr>
        <p:spPr>
          <a:xfrm>
            <a:off x="836322" y="3260721"/>
            <a:ext cx="942887"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zh-CN" altLang="en-US" sz="1400" dirty="0" smtClean="0"/>
              <a:t> </a:t>
            </a:r>
            <a:r>
              <a:rPr lang="zh-CN" altLang="en-US" sz="1400" dirty="0"/>
              <a:t>联邦大厦</a:t>
            </a:r>
            <a:endParaRPr lang="ru-RU" sz="1400" dirty="0"/>
          </a:p>
        </p:txBody>
      </p:sp>
      <p:pic>
        <p:nvPicPr>
          <p:cNvPr id="8" name="Рисунок 7"/>
          <p:cNvPicPr>
            <a:picLocks noChangeAspect="1"/>
          </p:cNvPicPr>
          <p:nvPr/>
        </p:nvPicPr>
        <p:blipFill>
          <a:blip r:embed="rId3"/>
          <a:stretch>
            <a:fillRect/>
          </a:stretch>
        </p:blipFill>
        <p:spPr>
          <a:xfrm>
            <a:off x="2458377" y="1700736"/>
            <a:ext cx="1708579" cy="1504887"/>
          </a:xfrm>
          <a:prstGeom prst="rect">
            <a:avLst/>
          </a:prstGeom>
          <a:effectLst>
            <a:outerShdw blurRad="63500" sx="102000" sy="102000" algn="ctr" rotWithShape="0">
              <a:schemeClr val="bg1">
                <a:lumMod val="50000"/>
                <a:alpha val="40000"/>
              </a:schemeClr>
            </a:outerShdw>
          </a:effectLst>
        </p:spPr>
      </p:pic>
      <p:sp>
        <p:nvSpPr>
          <p:cNvPr id="9" name="Прямоугольник 8"/>
          <p:cNvSpPr/>
          <p:nvPr/>
        </p:nvSpPr>
        <p:spPr>
          <a:xfrm>
            <a:off x="2861260" y="3260721"/>
            <a:ext cx="902811"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zh-CN" altLang="en-US" sz="1400" dirty="0" smtClean="0"/>
              <a:t>儿</a:t>
            </a:r>
            <a:r>
              <a:rPr lang="zh-CN" altLang="en-US" sz="1400" dirty="0"/>
              <a:t>童世界</a:t>
            </a:r>
            <a:endParaRPr lang="ru-RU" sz="1400" dirty="0"/>
          </a:p>
        </p:txBody>
      </p:sp>
      <p:pic>
        <p:nvPicPr>
          <p:cNvPr id="11" name="Рисунок 10"/>
          <p:cNvPicPr>
            <a:picLocks noChangeAspect="1"/>
          </p:cNvPicPr>
          <p:nvPr/>
        </p:nvPicPr>
        <p:blipFill>
          <a:blip r:embed="rId4"/>
          <a:stretch>
            <a:fillRect/>
          </a:stretch>
        </p:blipFill>
        <p:spPr>
          <a:xfrm>
            <a:off x="4476879" y="1700736"/>
            <a:ext cx="1707575" cy="1504887"/>
          </a:xfrm>
          <a:prstGeom prst="rect">
            <a:avLst/>
          </a:prstGeom>
          <a:effectLst>
            <a:outerShdw blurRad="63500" sx="102000" sy="102000" algn="ctr" rotWithShape="0">
              <a:schemeClr val="bg1">
                <a:lumMod val="50000"/>
                <a:alpha val="40000"/>
              </a:schemeClr>
            </a:outerShdw>
          </a:effectLst>
        </p:spPr>
      </p:pic>
      <p:sp>
        <p:nvSpPr>
          <p:cNvPr id="12" name="Прямоугольник 11"/>
          <p:cNvSpPr/>
          <p:nvPr/>
        </p:nvSpPr>
        <p:spPr>
          <a:xfrm>
            <a:off x="4369830" y="3260721"/>
            <a:ext cx="1980029" cy="523220"/>
          </a:xfrm>
          <a:prstGeom prst="rect">
            <a:avLst/>
          </a:prstGeom>
        </p:spPr>
        <p:txBody>
          <a:bodyPr wrap="none">
            <a:spAutoFit/>
          </a:bodyPr>
          <a:lstStyle/>
          <a:p>
            <a:pPr algn="ctr"/>
            <a:r>
              <a:rPr lang="zh-CN" altLang="en-US" sz="1400" dirty="0"/>
              <a:t>莫斯科 </a:t>
            </a:r>
            <a:endParaRPr lang="en-US" altLang="zh-CN" sz="1400" dirty="0" smtClean="0"/>
          </a:p>
          <a:p>
            <a:pPr algn="ctr"/>
            <a:r>
              <a:rPr lang="zh-CN" altLang="en-US" sz="1400" dirty="0" smtClean="0"/>
              <a:t>国</a:t>
            </a:r>
            <a:r>
              <a:rPr lang="zh-CN" altLang="en-US" sz="1400" dirty="0"/>
              <a:t>立特列季亚科夫画廊</a:t>
            </a:r>
            <a:endParaRPr lang="ru-RU" sz="1400" dirty="0" smtClean="0">
              <a:latin typeface="Calibri" panose="020F0502020204030204" pitchFamily="34" charset="0"/>
              <a:ea typeface="Calibri" panose="020F0502020204030204" pitchFamily="34" charset="0"/>
            </a:endParaRPr>
          </a:p>
        </p:txBody>
      </p:sp>
      <p:pic>
        <p:nvPicPr>
          <p:cNvPr id="13" name="Рисунок 12"/>
          <p:cNvPicPr>
            <a:picLocks noChangeAspect="1"/>
          </p:cNvPicPr>
          <p:nvPr/>
        </p:nvPicPr>
        <p:blipFill>
          <a:blip r:embed="rId5"/>
          <a:stretch>
            <a:fillRect/>
          </a:stretch>
        </p:blipFill>
        <p:spPr>
          <a:xfrm>
            <a:off x="6445947" y="1700736"/>
            <a:ext cx="1338814" cy="1506165"/>
          </a:xfrm>
          <a:prstGeom prst="rect">
            <a:avLst/>
          </a:prstGeom>
          <a:effectLst>
            <a:outerShdw blurRad="63500" sx="102000" sy="102000" algn="ctr" rotWithShape="0">
              <a:schemeClr val="bg1">
                <a:lumMod val="50000"/>
                <a:alpha val="40000"/>
              </a:schemeClr>
            </a:outerShdw>
          </a:effectLst>
        </p:spPr>
      </p:pic>
      <p:sp>
        <p:nvSpPr>
          <p:cNvPr id="14" name="Прямоугольник 13"/>
          <p:cNvSpPr/>
          <p:nvPr/>
        </p:nvSpPr>
        <p:spPr>
          <a:xfrm>
            <a:off x="6567777" y="3260721"/>
            <a:ext cx="1261884"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zh-CN" altLang="en-US" sz="1400" dirty="0" smtClean="0"/>
              <a:t>中</a:t>
            </a:r>
            <a:r>
              <a:rPr lang="zh-CN" altLang="en-US" sz="1400" dirty="0"/>
              <a:t>央百货商店</a:t>
            </a:r>
            <a:endParaRPr lang="ru-RU" sz="1400" dirty="0"/>
          </a:p>
        </p:txBody>
      </p:sp>
      <p:pic>
        <p:nvPicPr>
          <p:cNvPr id="15" name="Рисунок 14"/>
          <p:cNvPicPr>
            <a:picLocks noChangeAspect="1"/>
          </p:cNvPicPr>
          <p:nvPr/>
        </p:nvPicPr>
        <p:blipFill>
          <a:blip r:embed="rId6"/>
          <a:stretch>
            <a:fillRect/>
          </a:stretch>
        </p:blipFill>
        <p:spPr>
          <a:xfrm>
            <a:off x="8135771" y="1700736"/>
            <a:ext cx="1539574" cy="1515828"/>
          </a:xfrm>
          <a:prstGeom prst="rect">
            <a:avLst/>
          </a:prstGeom>
          <a:effectLst>
            <a:outerShdw blurRad="63500" sx="102000" sy="102000" algn="ctr" rotWithShape="0">
              <a:schemeClr val="bg1">
                <a:lumMod val="50000"/>
                <a:alpha val="40000"/>
              </a:schemeClr>
            </a:outerShdw>
          </a:effectLst>
        </p:spPr>
      </p:pic>
      <p:sp>
        <p:nvSpPr>
          <p:cNvPr id="16" name="Прямоугольник 15"/>
          <p:cNvSpPr/>
          <p:nvPr/>
        </p:nvSpPr>
        <p:spPr>
          <a:xfrm>
            <a:off x="8044252" y="3260721"/>
            <a:ext cx="1779373" cy="523220"/>
          </a:xfrm>
          <a:prstGeom prst="rect">
            <a:avLst/>
          </a:prstGeom>
        </p:spPr>
        <p:txBody>
          <a:bodyPr wrap="square">
            <a:spAutoFit/>
          </a:bodyPr>
          <a:lstStyle/>
          <a:p>
            <a:pPr algn="ctr"/>
            <a:r>
              <a:rPr lang="zh-CN" altLang="en-US" sz="1400" dirty="0"/>
              <a:t>莫</a:t>
            </a:r>
            <a:r>
              <a:rPr lang="zh-CN" altLang="en-US" sz="1400" dirty="0" smtClean="0"/>
              <a:t>斯科</a:t>
            </a:r>
            <a:endParaRPr lang="en-US" altLang="zh-CN" sz="1400" dirty="0" smtClean="0"/>
          </a:p>
          <a:p>
            <a:pPr algn="ctr"/>
            <a:r>
              <a:rPr lang="zh-CN" altLang="en-US" sz="1400" dirty="0" smtClean="0"/>
              <a:t>中</a:t>
            </a:r>
            <a:r>
              <a:rPr lang="zh-CN" altLang="en-US" sz="1400" dirty="0"/>
              <a:t>央展馆</a:t>
            </a:r>
            <a:r>
              <a:rPr lang="en-US" sz="1400" dirty="0" err="1"/>
              <a:t>Manech</a:t>
            </a:r>
            <a:endParaRPr lang="ru-RU" sz="1400" dirty="0"/>
          </a:p>
        </p:txBody>
      </p:sp>
      <p:pic>
        <p:nvPicPr>
          <p:cNvPr id="17" name="Рисунок 16"/>
          <p:cNvPicPr>
            <a:picLocks noChangeAspect="1"/>
          </p:cNvPicPr>
          <p:nvPr/>
        </p:nvPicPr>
        <p:blipFill>
          <a:blip r:embed="rId7"/>
          <a:stretch>
            <a:fillRect/>
          </a:stretch>
        </p:blipFill>
        <p:spPr>
          <a:xfrm>
            <a:off x="10010937" y="1700737"/>
            <a:ext cx="1478789" cy="1504886"/>
          </a:xfrm>
          <a:prstGeom prst="rect">
            <a:avLst/>
          </a:prstGeom>
          <a:effectLst>
            <a:outerShdw blurRad="63500" sx="102000" sy="102000" algn="ctr" rotWithShape="0">
              <a:schemeClr val="bg1">
                <a:lumMod val="50000"/>
                <a:alpha val="40000"/>
              </a:schemeClr>
            </a:outerShdw>
          </a:effectLst>
        </p:spPr>
      </p:pic>
      <p:sp>
        <p:nvSpPr>
          <p:cNvPr id="18" name="Прямоугольник 17"/>
          <p:cNvSpPr/>
          <p:nvPr/>
        </p:nvSpPr>
        <p:spPr>
          <a:xfrm>
            <a:off x="10139284" y="3260721"/>
            <a:ext cx="1261884"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zh-CN" altLang="en-US" sz="1400" dirty="0" smtClean="0"/>
              <a:t>国</a:t>
            </a:r>
            <a:r>
              <a:rPr lang="zh-CN" altLang="en-US" sz="1400" dirty="0"/>
              <a:t>际贸易中心</a:t>
            </a:r>
            <a:endParaRPr lang="ru-RU" sz="1400" dirty="0"/>
          </a:p>
        </p:txBody>
      </p:sp>
      <p:pic>
        <p:nvPicPr>
          <p:cNvPr id="19" name="Рисунок 18"/>
          <p:cNvPicPr>
            <a:picLocks noChangeAspect="1"/>
          </p:cNvPicPr>
          <p:nvPr/>
        </p:nvPicPr>
        <p:blipFill>
          <a:blip r:embed="rId8"/>
          <a:stretch>
            <a:fillRect/>
          </a:stretch>
        </p:blipFill>
        <p:spPr>
          <a:xfrm>
            <a:off x="247338" y="4270319"/>
            <a:ext cx="1534327" cy="1282919"/>
          </a:xfrm>
          <a:prstGeom prst="rect">
            <a:avLst/>
          </a:prstGeom>
          <a:effectLst>
            <a:outerShdw blurRad="63500" sx="102000" sy="102000" algn="ctr" rotWithShape="0">
              <a:schemeClr val="bg1">
                <a:lumMod val="50000"/>
                <a:alpha val="40000"/>
              </a:schemeClr>
            </a:outerShdw>
          </a:effectLst>
        </p:spPr>
      </p:pic>
      <p:sp>
        <p:nvSpPr>
          <p:cNvPr id="22" name="Прямоугольник 21"/>
          <p:cNvSpPr/>
          <p:nvPr/>
        </p:nvSpPr>
        <p:spPr>
          <a:xfrm>
            <a:off x="355027" y="5697671"/>
            <a:ext cx="1261884" cy="307777"/>
          </a:xfrm>
          <a:prstGeom prst="rect">
            <a:avLst/>
          </a:prstGeom>
        </p:spPr>
        <p:txBody>
          <a:bodyPr wrap="none">
            <a:spAutoFit/>
          </a:bodyPr>
          <a:lstStyle/>
          <a:p>
            <a:r>
              <a:rPr lang="zh-CN" altLang="en-US" sz="1400" dirty="0"/>
              <a:t>莫斯科大剧院</a:t>
            </a:r>
            <a:endParaRPr lang="ru-RU" sz="1400" dirty="0"/>
          </a:p>
        </p:txBody>
      </p:sp>
      <p:sp>
        <p:nvSpPr>
          <p:cNvPr id="23" name="Прямоугольник 22"/>
          <p:cNvSpPr/>
          <p:nvPr/>
        </p:nvSpPr>
        <p:spPr>
          <a:xfrm>
            <a:off x="1803597" y="5697671"/>
            <a:ext cx="1769587" cy="523220"/>
          </a:xfrm>
          <a:prstGeom prst="rect">
            <a:avLst/>
          </a:prstGeom>
        </p:spPr>
        <p:txBody>
          <a:bodyPr wrap="none">
            <a:spAutoFit/>
          </a:bodyPr>
          <a:lstStyle/>
          <a:p>
            <a:pPr algn="ctr"/>
            <a:r>
              <a:rPr lang="ru-RU" sz="1400" dirty="0" err="1" smtClean="0">
                <a:ea typeface="SimSun" panose="02010600030101010101" pitchFamily="2" charset="-122"/>
              </a:rPr>
              <a:t>加里宁格勒</a:t>
            </a:r>
            <a:endParaRPr lang="en-US" sz="1400" dirty="0" smtClean="0">
              <a:latin typeface="SimSun" panose="02010600030101010101" pitchFamily="2" charset="-122"/>
              <a:ea typeface="SimSun" panose="02010600030101010101" pitchFamily="2" charset="-122"/>
            </a:endParaRPr>
          </a:p>
          <a:p>
            <a:pPr algn="ctr"/>
            <a:r>
              <a:rPr lang="ru-RU" sz="1400" dirty="0" smtClean="0">
                <a:ea typeface="SimSun" panose="02010600030101010101" pitchFamily="2" charset="-122"/>
              </a:rPr>
              <a:t>“</a:t>
            </a:r>
            <a:r>
              <a:rPr lang="ru-RU" sz="1400" dirty="0">
                <a:ea typeface="SimSun" panose="02010600030101010101" pitchFamily="2" charset="-122"/>
              </a:rPr>
              <a:t>FIFA-</a:t>
            </a:r>
            <a:r>
              <a:rPr lang="ru-RU" sz="1400" dirty="0" err="1">
                <a:ea typeface="SimSun" panose="02010600030101010101" pitchFamily="2" charset="-122"/>
              </a:rPr>
              <a:t>竞技场”</a:t>
            </a:r>
            <a:r>
              <a:rPr lang="ru-RU" sz="1400" dirty="0" err="1" smtClean="0">
                <a:ea typeface="SimSun" panose="02010600030101010101" pitchFamily="2" charset="-122"/>
              </a:rPr>
              <a:t>体育场</a:t>
            </a:r>
            <a:endParaRPr lang="ru-RU" sz="1400" dirty="0">
              <a:ea typeface="SimSun" panose="02010600030101010101" pitchFamily="2" charset="-122"/>
            </a:endParaRPr>
          </a:p>
        </p:txBody>
      </p:sp>
      <p:sp>
        <p:nvSpPr>
          <p:cNvPr id="24" name="Прямоугольник 23"/>
          <p:cNvSpPr/>
          <p:nvPr/>
        </p:nvSpPr>
        <p:spPr>
          <a:xfrm>
            <a:off x="3871886" y="5697671"/>
            <a:ext cx="1233030" cy="523220"/>
          </a:xfrm>
          <a:prstGeom prst="rect">
            <a:avLst/>
          </a:prstGeom>
        </p:spPr>
        <p:txBody>
          <a:bodyPr wrap="none">
            <a:spAutoFit/>
          </a:bodyPr>
          <a:lstStyle/>
          <a:p>
            <a:pPr algn="ctr"/>
            <a:r>
              <a:rPr lang="ru-RU" sz="1400" dirty="0" err="1" smtClean="0">
                <a:ea typeface="SimSun" panose="02010600030101010101" pitchFamily="2" charset="-122"/>
              </a:rPr>
              <a:t>圣彼得堡</a:t>
            </a:r>
            <a:endParaRPr lang="en-US" sz="1400" dirty="0" smtClean="0">
              <a:latin typeface="SimSun" panose="02010600030101010101" pitchFamily="2" charset="-122"/>
              <a:ea typeface="SimSun" panose="02010600030101010101" pitchFamily="2" charset="-122"/>
            </a:endParaRPr>
          </a:p>
          <a:p>
            <a:pPr algn="ctr"/>
            <a:r>
              <a:rPr lang="ru-RU" sz="1400" dirty="0" smtClean="0">
                <a:ea typeface="SimSun" panose="02010600030101010101" pitchFamily="2" charset="-122"/>
              </a:rPr>
              <a:t>“</a:t>
            </a:r>
            <a:r>
              <a:rPr lang="ru-RU" sz="1400" dirty="0" err="1">
                <a:ea typeface="SimSun" panose="02010600030101010101" pitchFamily="2" charset="-122"/>
              </a:rPr>
              <a:t>拉赫塔中心</a:t>
            </a:r>
            <a:r>
              <a:rPr lang="ru-RU" sz="1400" dirty="0" smtClean="0">
                <a:ea typeface="SimSun" panose="02010600030101010101" pitchFamily="2" charset="-122"/>
              </a:rPr>
              <a:t>”</a:t>
            </a:r>
            <a:endParaRPr lang="ru-RU" sz="1400" dirty="0">
              <a:ea typeface="SimSun" panose="02010600030101010101" pitchFamily="2" charset="-122"/>
            </a:endParaRPr>
          </a:p>
        </p:txBody>
      </p:sp>
      <p:sp>
        <p:nvSpPr>
          <p:cNvPr id="26" name="Прямоугольник 25"/>
          <p:cNvSpPr/>
          <p:nvPr/>
        </p:nvSpPr>
        <p:spPr>
          <a:xfrm>
            <a:off x="5398188" y="5697671"/>
            <a:ext cx="1800493" cy="307777"/>
          </a:xfrm>
          <a:prstGeom prst="rect">
            <a:avLst/>
          </a:prstGeom>
        </p:spPr>
        <p:txBody>
          <a:bodyPr wrap="none">
            <a:spAutoFit/>
          </a:bodyPr>
          <a:lstStyle/>
          <a:p>
            <a:pPr algn="ctr"/>
            <a:r>
              <a:rPr lang="ru-RU" sz="1400" dirty="0" err="1">
                <a:ea typeface="SimSun" panose="02010600030101010101" pitchFamily="2" charset="-122"/>
              </a:rPr>
              <a:t>喀山（水上运动宫</a:t>
            </a:r>
            <a:r>
              <a:rPr lang="ru-RU" sz="1400" dirty="0">
                <a:ea typeface="SimSun" panose="02010600030101010101" pitchFamily="2" charset="-122"/>
              </a:rPr>
              <a:t>）</a:t>
            </a:r>
          </a:p>
        </p:txBody>
      </p:sp>
      <p:sp>
        <p:nvSpPr>
          <p:cNvPr id="28" name="Прямоугольник 27"/>
          <p:cNvSpPr/>
          <p:nvPr/>
        </p:nvSpPr>
        <p:spPr>
          <a:xfrm>
            <a:off x="6920439" y="5689433"/>
            <a:ext cx="1939249" cy="523220"/>
          </a:xfrm>
          <a:prstGeom prst="rect">
            <a:avLst/>
          </a:prstGeom>
        </p:spPr>
        <p:txBody>
          <a:bodyPr wrap="none">
            <a:spAutoFit/>
          </a:bodyPr>
          <a:lstStyle/>
          <a:p>
            <a:pPr algn="ctr"/>
            <a:r>
              <a:rPr lang="ru-RU" sz="1400" dirty="0" err="1" smtClean="0">
                <a:ea typeface="SimSun" panose="02010600030101010101" pitchFamily="2" charset="-122"/>
              </a:rPr>
              <a:t>格罗兹尼</a:t>
            </a:r>
            <a:endParaRPr lang="en-US" sz="1400" dirty="0" smtClean="0">
              <a:latin typeface="SimSun" panose="02010600030101010101" pitchFamily="2" charset="-122"/>
              <a:ea typeface="SimSun" panose="02010600030101010101" pitchFamily="2" charset="-122"/>
            </a:endParaRPr>
          </a:p>
          <a:p>
            <a:pPr algn="ctr"/>
            <a:r>
              <a:rPr lang="ru-RU" sz="1400" dirty="0" smtClean="0">
                <a:ea typeface="SimSun" panose="02010600030101010101" pitchFamily="2" charset="-122"/>
              </a:rPr>
              <a:t>“</a:t>
            </a:r>
            <a:r>
              <a:rPr lang="ru-RU" sz="1400" dirty="0" err="1">
                <a:ea typeface="SimSun" panose="02010600030101010101" pitchFamily="2" charset="-122"/>
              </a:rPr>
              <a:t>Ahmat-竞技场”</a:t>
            </a:r>
            <a:r>
              <a:rPr lang="ru-RU" sz="1400" dirty="0" err="1" smtClean="0">
                <a:ea typeface="SimSun" panose="02010600030101010101" pitchFamily="2" charset="-122"/>
              </a:rPr>
              <a:t>体育场</a:t>
            </a:r>
            <a:endParaRPr lang="ru-RU" sz="1400" dirty="0">
              <a:ea typeface="SimSun" panose="02010600030101010101" pitchFamily="2" charset="-122"/>
            </a:endParaRPr>
          </a:p>
        </p:txBody>
      </p:sp>
      <p:sp>
        <p:nvSpPr>
          <p:cNvPr id="30" name="Прямоугольник 29"/>
          <p:cNvSpPr/>
          <p:nvPr/>
        </p:nvSpPr>
        <p:spPr>
          <a:xfrm>
            <a:off x="8698326" y="5697671"/>
            <a:ext cx="2060291" cy="523220"/>
          </a:xfrm>
          <a:prstGeom prst="rect">
            <a:avLst/>
          </a:prstGeom>
        </p:spPr>
        <p:txBody>
          <a:bodyPr wrap="square">
            <a:spAutoFit/>
          </a:bodyPr>
          <a:lstStyle/>
          <a:p>
            <a:pPr algn="ctr"/>
            <a:r>
              <a:rPr lang="ru-RU" sz="1400" dirty="0" err="1" smtClean="0">
                <a:ea typeface="SimSun" panose="02010600030101010101" pitchFamily="2" charset="-122"/>
              </a:rPr>
              <a:t>叶卡捷琳堡</a:t>
            </a:r>
            <a:endParaRPr lang="en-US" sz="1400" dirty="0" smtClean="0">
              <a:latin typeface="SimSun" panose="02010600030101010101" pitchFamily="2" charset="-122"/>
              <a:ea typeface="SimSun" panose="02010600030101010101" pitchFamily="2" charset="-122"/>
            </a:endParaRPr>
          </a:p>
          <a:p>
            <a:pPr algn="ctr"/>
            <a:r>
              <a:rPr lang="en-US" sz="1400" dirty="0" smtClean="0">
                <a:latin typeface="SimSun" panose="02010600030101010101" pitchFamily="2" charset="-122"/>
                <a:ea typeface="SimSun" panose="02010600030101010101" pitchFamily="2" charset="-122"/>
              </a:rPr>
              <a:t>Hyatt </a:t>
            </a:r>
            <a:r>
              <a:rPr lang="en-US" sz="1400" dirty="0">
                <a:latin typeface="SimSun" panose="02010600030101010101" pitchFamily="2" charset="-122"/>
                <a:ea typeface="SimSun" panose="02010600030101010101" pitchFamily="2" charset="-122"/>
              </a:rPr>
              <a:t>Regency</a:t>
            </a:r>
            <a:r>
              <a:rPr lang="ru-RU" sz="1400" dirty="0" err="1" smtClean="0">
                <a:ea typeface="SimSun" panose="02010600030101010101" pitchFamily="2" charset="-122"/>
              </a:rPr>
              <a:t>酒店</a:t>
            </a:r>
            <a:endParaRPr lang="ru-RU" sz="1400" dirty="0">
              <a:ea typeface="SimSun" panose="02010600030101010101" pitchFamily="2" charset="-122"/>
            </a:endParaRPr>
          </a:p>
        </p:txBody>
      </p:sp>
      <p:sp>
        <p:nvSpPr>
          <p:cNvPr id="32" name="Прямоугольник 31"/>
          <p:cNvSpPr/>
          <p:nvPr/>
        </p:nvSpPr>
        <p:spPr>
          <a:xfrm>
            <a:off x="10665896" y="5697671"/>
            <a:ext cx="1261884" cy="523220"/>
          </a:xfrm>
          <a:prstGeom prst="rect">
            <a:avLst/>
          </a:prstGeom>
        </p:spPr>
        <p:txBody>
          <a:bodyPr wrap="none">
            <a:spAutoFit/>
          </a:bodyPr>
          <a:lstStyle/>
          <a:p>
            <a:pPr algn="ctr"/>
            <a:r>
              <a:rPr lang="ru-RU" sz="1400" dirty="0" err="1" smtClean="0">
                <a:ea typeface="SimSun" panose="02010600030101010101" pitchFamily="2" charset="-122"/>
              </a:rPr>
              <a:t>汉特曼西斯克</a:t>
            </a:r>
            <a:endParaRPr lang="en-US" sz="1400" dirty="0" smtClean="0">
              <a:latin typeface="SimSun" panose="02010600030101010101" pitchFamily="2" charset="-122"/>
              <a:ea typeface="SimSun" panose="02010600030101010101" pitchFamily="2" charset="-122"/>
            </a:endParaRPr>
          </a:p>
          <a:p>
            <a:pPr algn="ctr"/>
            <a:r>
              <a:rPr lang="ru-RU" sz="1400" dirty="0" err="1" smtClean="0">
                <a:ea typeface="SimSun" panose="02010600030101010101" pitchFamily="2" charset="-122"/>
              </a:rPr>
              <a:t>冰上运动宫</a:t>
            </a:r>
            <a:endParaRPr lang="ru-RU" sz="1400" dirty="0">
              <a:ea typeface="SimSun" panose="02010600030101010101" pitchFamily="2" charset="-122"/>
            </a:endParaRPr>
          </a:p>
        </p:txBody>
      </p:sp>
      <p:cxnSp>
        <p:nvCxnSpPr>
          <p:cNvPr id="36" name="Прямая соединительная линия 35"/>
          <p:cNvCxnSpPr/>
          <p:nvPr/>
        </p:nvCxnSpPr>
        <p:spPr>
          <a:xfrm>
            <a:off x="3613951" y="1005020"/>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34" name="Рисунок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6699" y="246267"/>
            <a:ext cx="2549027" cy="674107"/>
          </a:xfrm>
          <a:prstGeom prst="rect">
            <a:avLst/>
          </a:prstGeom>
        </p:spPr>
      </p:pic>
      <p:pic>
        <p:nvPicPr>
          <p:cNvPr id="33" name="Picture 2" descr="gallery"/>
          <p:cNvPicPr>
            <a:picLocks noChangeAspect="1" noChangeArrowheads="1"/>
          </p:cNvPicPr>
          <p:nvPr/>
        </p:nvPicPr>
        <p:blipFill rotWithShape="1">
          <a:blip r:embed="rId10">
            <a:extLst>
              <a:ext uri="{28A0092B-C50C-407E-A947-70E740481C1C}">
                <a14:useLocalDpi xmlns:a14="http://schemas.microsoft.com/office/drawing/2010/main" val="0"/>
              </a:ext>
            </a:extLst>
          </a:blip>
          <a:srcRect l="13517" r="30194" b="20873"/>
          <a:stretch/>
        </p:blipFill>
        <p:spPr bwMode="auto">
          <a:xfrm>
            <a:off x="1969908" y="4265257"/>
            <a:ext cx="1656000" cy="1296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gallery"/>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6839" r="6041"/>
          <a:stretch/>
        </p:blipFill>
        <p:spPr bwMode="auto">
          <a:xfrm>
            <a:off x="3797675" y="4249683"/>
            <a:ext cx="1548000" cy="134184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gallery"/>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34380"/>
          <a:stretch/>
        </p:blipFill>
        <p:spPr bwMode="auto">
          <a:xfrm>
            <a:off x="5517442" y="4257018"/>
            <a:ext cx="1476000" cy="13502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gallery"/>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 r="24484"/>
          <a:stretch/>
        </p:blipFill>
        <p:spPr bwMode="auto">
          <a:xfrm>
            <a:off x="7181685" y="4257018"/>
            <a:ext cx="1548000" cy="13678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gallery"/>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8191" r="32646"/>
          <a:stretch/>
        </p:blipFill>
        <p:spPr bwMode="auto">
          <a:xfrm>
            <a:off x="8816952" y="4246784"/>
            <a:ext cx="1548000" cy="13476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gallery"/>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4992" r="12716"/>
          <a:stretch/>
        </p:blipFill>
        <p:spPr bwMode="auto">
          <a:xfrm>
            <a:off x="10553195" y="4212462"/>
            <a:ext cx="1476000" cy="137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17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txBox="1">
            <a:spLocks/>
          </p:cNvSpPr>
          <p:nvPr/>
        </p:nvSpPr>
        <p:spPr>
          <a:xfrm>
            <a:off x="3316129" y="405612"/>
            <a:ext cx="8835193" cy="61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dirty="0" err="1"/>
              <a:t>俄罗斯联邦办事处</a:t>
            </a:r>
            <a:endParaRPr lang="ru-RU" sz="2800" dirty="0"/>
          </a:p>
        </p:txBody>
      </p:sp>
      <p:sp>
        <p:nvSpPr>
          <p:cNvPr id="13" name="Прямоугольник 12"/>
          <p:cNvSpPr/>
          <p:nvPr/>
        </p:nvSpPr>
        <p:spPr>
          <a:xfrm>
            <a:off x="5101453" y="1486791"/>
            <a:ext cx="6507092" cy="5478423"/>
          </a:xfrm>
          <a:prstGeom prst="rect">
            <a:avLst/>
          </a:prstGeom>
        </p:spPr>
        <p:txBody>
          <a:bodyPr wrap="square">
            <a:spAutoFit/>
          </a:bodyPr>
          <a:lstStyle/>
          <a:p>
            <a:r>
              <a:rPr lang="ja-JP" altLang="en-US" sz="1400" dirty="0">
                <a:cs typeface="Arial" panose="020B0604020202020204" pitchFamily="34" charset="0"/>
              </a:rPr>
              <a:t>圣彼得堡</a:t>
            </a:r>
            <a:r>
              <a:rPr lang="ru-RU" sz="1400" dirty="0" smtClean="0">
                <a:cs typeface="Arial" panose="020B0604020202020204" pitchFamily="34" charset="0"/>
              </a:rPr>
              <a:t>: +7 </a:t>
            </a:r>
            <a:r>
              <a:rPr lang="ru-RU" sz="1400" dirty="0">
                <a:cs typeface="Arial" panose="020B0604020202020204" pitchFamily="34" charset="0"/>
              </a:rPr>
              <a:t>(812) </a:t>
            </a:r>
            <a:r>
              <a:rPr lang="ru-RU" sz="1400" dirty="0" smtClean="0">
                <a:cs typeface="Arial" panose="020B0604020202020204" pitchFamily="34" charset="0"/>
              </a:rPr>
              <a:t>703-00-02</a:t>
            </a:r>
          </a:p>
          <a:p>
            <a:r>
              <a:rPr lang="en-US" sz="1400" dirty="0" smtClean="0">
                <a:cs typeface="Arial" panose="020B0604020202020204" pitchFamily="34" charset="0"/>
                <a:hlinkClick r:id="rId3"/>
              </a:rPr>
              <a:t>spb@termoros.com</a:t>
            </a:r>
            <a:endParaRPr lang="ru-RU" sz="1400" dirty="0">
              <a:cs typeface="Arial" panose="020B0604020202020204" pitchFamily="34" charset="0"/>
            </a:endParaRPr>
          </a:p>
          <a:p>
            <a:r>
              <a:rPr lang="en-US" sz="1400" dirty="0" smtClean="0">
                <a:cs typeface="Arial" panose="020B0604020202020204" pitchFamily="34" charset="0"/>
                <a:hlinkClick r:id="rId4"/>
              </a:rPr>
              <a:t>termoros-spb.ru</a:t>
            </a:r>
            <a:r>
              <a:rPr lang="en-US" sz="1400" dirty="0" smtClean="0">
                <a:cs typeface="Arial" panose="020B0604020202020204" pitchFamily="34" charset="0"/>
              </a:rPr>
              <a:t> </a:t>
            </a:r>
          </a:p>
          <a:p>
            <a:endParaRPr lang="en-US" sz="1400" dirty="0" smtClean="0">
              <a:cs typeface="Arial" panose="020B0604020202020204" pitchFamily="34" charset="0"/>
            </a:endParaRPr>
          </a:p>
          <a:p>
            <a:pPr fontAlgn="base"/>
            <a:r>
              <a:rPr lang="ja-JP" altLang="en-US" sz="1400" dirty="0">
                <a:cs typeface="Arial" panose="020B0604020202020204" pitchFamily="34" charset="0"/>
              </a:rPr>
              <a:t>喀山</a:t>
            </a:r>
            <a:r>
              <a:rPr lang="ru-RU" sz="1400" dirty="0" smtClean="0">
                <a:cs typeface="Arial" panose="020B0604020202020204" pitchFamily="34" charset="0"/>
              </a:rPr>
              <a:t>: +7 </a:t>
            </a:r>
            <a:r>
              <a:rPr lang="ru-RU" sz="1400" dirty="0">
                <a:cs typeface="Arial" panose="020B0604020202020204" pitchFamily="34" charset="0"/>
              </a:rPr>
              <a:t>(843) 567-19-91, 8</a:t>
            </a:r>
            <a:r>
              <a:rPr lang="ru-RU" sz="1400" dirty="0" smtClean="0">
                <a:cs typeface="Arial" panose="020B0604020202020204" pitchFamily="34" charset="0"/>
              </a:rPr>
              <a:t> </a:t>
            </a:r>
            <a:r>
              <a:rPr lang="ru-RU" sz="1400" dirty="0">
                <a:cs typeface="Arial" panose="020B0604020202020204" pitchFamily="34" charset="0"/>
              </a:rPr>
              <a:t>(800) </a:t>
            </a:r>
            <a:r>
              <a:rPr lang="ru-RU" sz="1400" dirty="0" smtClean="0">
                <a:cs typeface="Arial" panose="020B0604020202020204" pitchFamily="34" charset="0"/>
              </a:rPr>
              <a:t>550-33-45</a:t>
            </a:r>
            <a:endParaRPr lang="en-US" sz="1400" dirty="0" smtClean="0">
              <a:cs typeface="Arial" panose="020B0604020202020204" pitchFamily="34" charset="0"/>
            </a:endParaRPr>
          </a:p>
          <a:p>
            <a:pPr fontAlgn="base"/>
            <a:r>
              <a:rPr lang="en-US" sz="1400" dirty="0" smtClean="0">
                <a:cs typeface="Arial" panose="020B0604020202020204" pitchFamily="34" charset="0"/>
                <a:hlinkClick r:id="rId5"/>
              </a:rPr>
              <a:t>kazan@termoros.com</a:t>
            </a:r>
            <a:endParaRPr lang="en-US" sz="1400" dirty="0" smtClean="0">
              <a:cs typeface="Arial" panose="020B0604020202020204" pitchFamily="34" charset="0"/>
            </a:endParaRPr>
          </a:p>
          <a:p>
            <a:pPr fontAlgn="base"/>
            <a:endParaRPr lang="ru-RU" sz="1400" dirty="0">
              <a:cs typeface="Arial" panose="020B0604020202020204" pitchFamily="34" charset="0"/>
            </a:endParaRPr>
          </a:p>
          <a:p>
            <a:pPr fontAlgn="base"/>
            <a:r>
              <a:rPr lang="zh-CN" altLang="en-US" sz="1400" dirty="0">
                <a:cs typeface="Arial" panose="020B0604020202020204" pitchFamily="34" charset="0"/>
              </a:rPr>
              <a:t>克拉斯诺达尔边疆</a:t>
            </a:r>
            <a:r>
              <a:rPr lang="ru-RU" sz="1400" dirty="0" smtClean="0">
                <a:cs typeface="Arial" panose="020B0604020202020204" pitchFamily="34" charset="0"/>
              </a:rPr>
              <a:t>: +7 </a:t>
            </a:r>
            <a:r>
              <a:rPr lang="ru-RU" sz="1400" dirty="0">
                <a:cs typeface="Arial" panose="020B0604020202020204" pitchFamily="34" charset="0"/>
              </a:rPr>
              <a:t>(861) </a:t>
            </a:r>
            <a:r>
              <a:rPr lang="ru-RU" sz="1400" dirty="0" smtClean="0">
                <a:cs typeface="Arial" panose="020B0604020202020204" pitchFamily="34" charset="0"/>
              </a:rPr>
              <a:t>206-06-54</a:t>
            </a:r>
            <a:endParaRPr lang="en-US" sz="1400" dirty="0" smtClean="0">
              <a:cs typeface="Arial" panose="020B0604020202020204" pitchFamily="34" charset="0"/>
            </a:endParaRPr>
          </a:p>
          <a:p>
            <a:pPr fontAlgn="base"/>
            <a:r>
              <a:rPr lang="en-US" sz="1400" dirty="0" smtClean="0">
                <a:cs typeface="Arial" panose="020B0604020202020204" pitchFamily="34" charset="0"/>
                <a:hlinkClick r:id="rId6"/>
              </a:rPr>
              <a:t>krasnodar@termoros.com</a:t>
            </a:r>
            <a:endParaRPr lang="en-US" sz="1400" dirty="0" smtClean="0">
              <a:cs typeface="Arial" panose="020B0604020202020204" pitchFamily="34" charset="0"/>
            </a:endParaRPr>
          </a:p>
          <a:p>
            <a:pPr fontAlgn="base"/>
            <a:endParaRPr lang="ru-RU" sz="1400" dirty="0">
              <a:cs typeface="Arial" panose="020B0604020202020204" pitchFamily="34" charset="0"/>
            </a:endParaRPr>
          </a:p>
          <a:p>
            <a:pPr fontAlgn="base"/>
            <a:r>
              <a:rPr lang="ja-JP" altLang="en-US" sz="1400" dirty="0">
                <a:cs typeface="Arial" panose="020B0604020202020204" pitchFamily="34" charset="0"/>
              </a:rPr>
              <a:t>叶卡捷琳堡</a:t>
            </a:r>
            <a:r>
              <a:rPr lang="ru-RU" sz="1400" dirty="0" smtClean="0">
                <a:cs typeface="Arial" panose="020B0604020202020204" pitchFamily="34" charset="0"/>
              </a:rPr>
              <a:t>: +7 </a:t>
            </a:r>
            <a:r>
              <a:rPr lang="ru-RU" sz="1400" dirty="0">
                <a:cs typeface="Arial" panose="020B0604020202020204" pitchFamily="34" charset="0"/>
              </a:rPr>
              <a:t>(343) </a:t>
            </a:r>
            <a:r>
              <a:rPr lang="ru-RU" sz="1400" dirty="0" smtClean="0">
                <a:cs typeface="Arial" panose="020B0604020202020204" pitchFamily="34" charset="0"/>
              </a:rPr>
              <a:t>389-99-39</a:t>
            </a:r>
            <a:endParaRPr lang="en-US" sz="1400" dirty="0" smtClean="0">
              <a:cs typeface="Arial" panose="020B0604020202020204" pitchFamily="34" charset="0"/>
            </a:endParaRPr>
          </a:p>
          <a:p>
            <a:pPr fontAlgn="base"/>
            <a:r>
              <a:rPr lang="en-US" sz="1400" dirty="0" smtClean="0">
                <a:cs typeface="Arial" panose="020B0604020202020204" pitchFamily="34" charset="0"/>
                <a:hlinkClick r:id="rId7"/>
              </a:rPr>
              <a:t>ekaterinburg@termoros.com</a:t>
            </a:r>
            <a:endParaRPr lang="en-US" sz="1400" dirty="0" smtClean="0">
              <a:cs typeface="Arial" panose="020B0604020202020204" pitchFamily="34" charset="0"/>
            </a:endParaRPr>
          </a:p>
          <a:p>
            <a:pPr fontAlgn="base"/>
            <a:endParaRPr lang="ru-RU" sz="1400" dirty="0">
              <a:cs typeface="Arial" panose="020B0604020202020204" pitchFamily="34" charset="0"/>
            </a:endParaRPr>
          </a:p>
          <a:p>
            <a:pPr fontAlgn="base"/>
            <a:r>
              <a:rPr lang="ja-JP" altLang="en-US" sz="1400" dirty="0">
                <a:cs typeface="Arial" panose="020B0604020202020204" pitchFamily="34" charset="0"/>
              </a:rPr>
              <a:t>乌法</a:t>
            </a:r>
            <a:r>
              <a:rPr lang="ru-RU" sz="1400" dirty="0" smtClean="0">
                <a:cs typeface="Arial" panose="020B0604020202020204" pitchFamily="34" charset="0"/>
              </a:rPr>
              <a:t>: +7 </a:t>
            </a:r>
            <a:r>
              <a:rPr lang="ru-RU" sz="1400" dirty="0">
                <a:cs typeface="Arial" panose="020B0604020202020204" pitchFamily="34" charset="0"/>
              </a:rPr>
              <a:t>(347) </a:t>
            </a:r>
            <a:r>
              <a:rPr lang="ru-RU" sz="1400" dirty="0" smtClean="0"/>
              <a:t>226-52-25</a:t>
            </a:r>
          </a:p>
          <a:p>
            <a:pPr fontAlgn="base"/>
            <a:r>
              <a:rPr lang="en-US" sz="1400" dirty="0" smtClean="0">
                <a:cs typeface="Arial" panose="020B0604020202020204" pitchFamily="34" charset="0"/>
                <a:hlinkClick r:id="rId8"/>
              </a:rPr>
              <a:t>ufa@termoros.com</a:t>
            </a:r>
            <a:endParaRPr lang="en-US" sz="1400" dirty="0" smtClean="0">
              <a:cs typeface="Arial" panose="020B0604020202020204" pitchFamily="34" charset="0"/>
            </a:endParaRPr>
          </a:p>
          <a:p>
            <a:pPr fontAlgn="base"/>
            <a:endParaRPr lang="ru-RU" sz="1400" dirty="0">
              <a:cs typeface="Arial" panose="020B0604020202020204" pitchFamily="34" charset="0"/>
            </a:endParaRPr>
          </a:p>
          <a:p>
            <a:pPr fontAlgn="base"/>
            <a:r>
              <a:rPr lang="ja-JP" altLang="en-US" sz="1400" dirty="0">
                <a:cs typeface="Arial" panose="020B0604020202020204" pitchFamily="34" charset="0"/>
              </a:rPr>
              <a:t>新西伯利亚</a:t>
            </a:r>
            <a:r>
              <a:rPr lang="ru-RU" sz="1400" dirty="0" smtClean="0">
                <a:cs typeface="Arial" panose="020B0604020202020204" pitchFamily="34" charset="0"/>
              </a:rPr>
              <a:t>: +</a:t>
            </a:r>
            <a:r>
              <a:rPr lang="ru-RU" sz="1400" dirty="0">
                <a:cs typeface="Arial" panose="020B0604020202020204" pitchFamily="34" charset="0"/>
              </a:rPr>
              <a:t>7 (383) </a:t>
            </a:r>
            <a:r>
              <a:rPr lang="ru-RU" sz="1400" dirty="0" smtClean="0">
                <a:cs typeface="Arial" panose="020B0604020202020204" pitchFamily="34" charset="0"/>
              </a:rPr>
              <a:t>328-00-86</a:t>
            </a:r>
            <a:endParaRPr lang="en-US" sz="1400" dirty="0" smtClean="0">
              <a:cs typeface="Arial" panose="020B0604020202020204" pitchFamily="34" charset="0"/>
            </a:endParaRPr>
          </a:p>
          <a:p>
            <a:pPr fontAlgn="base"/>
            <a:r>
              <a:rPr lang="en-US" sz="1400" dirty="0" smtClean="0">
                <a:cs typeface="Arial" panose="020B0604020202020204" pitchFamily="34" charset="0"/>
                <a:hlinkClick r:id="rId9"/>
              </a:rPr>
              <a:t>novosibirsk@termoros.com</a:t>
            </a:r>
            <a:endParaRPr lang="en-US" sz="1400" dirty="0" smtClean="0">
              <a:cs typeface="Arial" panose="020B0604020202020204" pitchFamily="34" charset="0"/>
            </a:endParaRPr>
          </a:p>
          <a:p>
            <a:pPr fontAlgn="base"/>
            <a:endParaRPr lang="ru-RU" sz="1400" dirty="0">
              <a:cs typeface="Arial" panose="020B0604020202020204" pitchFamily="34" charset="0"/>
            </a:endParaRPr>
          </a:p>
          <a:p>
            <a:pPr fontAlgn="base"/>
            <a:r>
              <a:rPr lang="ja-JP" altLang="en-US" sz="1400" dirty="0">
                <a:cs typeface="Arial" panose="020B0604020202020204" pitchFamily="34" charset="0"/>
              </a:rPr>
              <a:t>罗斯托夫</a:t>
            </a:r>
            <a:r>
              <a:rPr lang="ru-RU" sz="1400" dirty="0" smtClean="0">
                <a:cs typeface="Arial" panose="020B0604020202020204" pitchFamily="34" charset="0"/>
              </a:rPr>
              <a:t>: </a:t>
            </a:r>
            <a:r>
              <a:rPr lang="en-US" sz="1400" dirty="0" smtClean="0">
                <a:cs typeface="Arial" panose="020B0604020202020204" pitchFamily="34" charset="0"/>
              </a:rPr>
              <a:t>+</a:t>
            </a:r>
            <a:r>
              <a:rPr lang="ru-RU" sz="1400" dirty="0" smtClean="0">
                <a:cs typeface="Arial" panose="020B0604020202020204" pitchFamily="34" charset="0"/>
              </a:rPr>
              <a:t>7 </a:t>
            </a:r>
            <a:r>
              <a:rPr lang="ru-RU" sz="1400" dirty="0">
                <a:cs typeface="Arial" panose="020B0604020202020204" pitchFamily="34" charset="0"/>
              </a:rPr>
              <a:t>(863) </a:t>
            </a:r>
            <a:r>
              <a:rPr lang="ru-RU" sz="1400" dirty="0" smtClean="0">
                <a:cs typeface="Arial" panose="020B0604020202020204" pitchFamily="34" charset="0"/>
              </a:rPr>
              <a:t>203-77-60, 291-44-91</a:t>
            </a:r>
            <a:endParaRPr lang="en-US" sz="1400" dirty="0" smtClean="0">
              <a:cs typeface="Arial" panose="020B0604020202020204" pitchFamily="34" charset="0"/>
            </a:endParaRPr>
          </a:p>
          <a:p>
            <a:pPr fontAlgn="base"/>
            <a:r>
              <a:rPr lang="en-US" sz="1400" dirty="0" smtClean="0">
                <a:cs typeface="Arial" panose="020B0604020202020204" pitchFamily="34" charset="0"/>
                <a:hlinkClick r:id="rId10"/>
              </a:rPr>
              <a:t>rostov@termoros.com</a:t>
            </a:r>
            <a:endParaRPr lang="en-US" sz="1400" dirty="0" smtClean="0">
              <a:cs typeface="Arial" panose="020B0604020202020204" pitchFamily="34" charset="0"/>
            </a:endParaRPr>
          </a:p>
          <a:p>
            <a:pPr fontAlgn="base"/>
            <a:endParaRPr lang="en-US" sz="1400" dirty="0" smtClean="0">
              <a:cs typeface="Arial" panose="020B0604020202020204" pitchFamily="34" charset="0"/>
            </a:endParaRPr>
          </a:p>
          <a:p>
            <a:pPr fontAlgn="base"/>
            <a:r>
              <a:rPr lang="zh-CN" altLang="en-US" sz="1400" dirty="0">
                <a:cs typeface="Arial" panose="020B0604020202020204" pitchFamily="34" charset="0"/>
              </a:rPr>
              <a:t>皮亚季戈尔斯克</a:t>
            </a:r>
            <a:r>
              <a:rPr lang="ru-RU" sz="1400" dirty="0" smtClean="0">
                <a:cs typeface="Arial" panose="020B0604020202020204" pitchFamily="34" charset="0"/>
              </a:rPr>
              <a:t>: +</a:t>
            </a:r>
            <a:r>
              <a:rPr lang="ru-RU" sz="1400" dirty="0">
                <a:cs typeface="Arial" panose="020B0604020202020204" pitchFamily="34" charset="0"/>
              </a:rPr>
              <a:t>7 (8793) </a:t>
            </a:r>
            <a:r>
              <a:rPr lang="ru-RU" sz="1400" dirty="0" smtClean="0">
                <a:cs typeface="Arial" panose="020B0604020202020204" pitchFamily="34" charset="0"/>
              </a:rPr>
              <a:t>38-93-96, 38-93-97</a:t>
            </a:r>
            <a:endParaRPr lang="en-US" sz="1400" dirty="0" smtClean="0">
              <a:cs typeface="Arial" panose="020B0604020202020204" pitchFamily="34" charset="0"/>
            </a:endParaRPr>
          </a:p>
          <a:p>
            <a:pPr fontAlgn="base"/>
            <a:r>
              <a:rPr lang="en-US" sz="1400" dirty="0" smtClean="0">
                <a:cs typeface="Arial" panose="020B0604020202020204" pitchFamily="34" charset="0"/>
                <a:hlinkClick r:id="rId11"/>
              </a:rPr>
              <a:t>pyatigorsk@termoros.com</a:t>
            </a:r>
            <a:endParaRPr lang="en-US" sz="1400" dirty="0" smtClean="0">
              <a:cs typeface="Arial" panose="020B0604020202020204" pitchFamily="34" charset="0"/>
            </a:endParaRPr>
          </a:p>
          <a:p>
            <a:pPr fontAlgn="base"/>
            <a:endParaRPr lang="ru-RU" sz="1400" dirty="0">
              <a:cs typeface="Arial" panose="020B0604020202020204" pitchFamily="34" charset="0"/>
            </a:endParaRPr>
          </a:p>
        </p:txBody>
      </p:sp>
      <p:cxnSp>
        <p:nvCxnSpPr>
          <p:cNvPr id="17" name="Прямая соединительная линия 16"/>
          <p:cNvCxnSpPr/>
          <p:nvPr/>
        </p:nvCxnSpPr>
        <p:spPr>
          <a:xfrm>
            <a:off x="3458382" y="968758"/>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Прямоугольник 6"/>
          <p:cNvSpPr/>
          <p:nvPr/>
        </p:nvSpPr>
        <p:spPr>
          <a:xfrm>
            <a:off x="464598" y="1486791"/>
            <a:ext cx="4572000" cy="2462213"/>
          </a:xfrm>
          <a:prstGeom prst="rect">
            <a:avLst/>
          </a:prstGeom>
        </p:spPr>
        <p:txBody>
          <a:bodyPr>
            <a:spAutoFit/>
          </a:bodyPr>
          <a:lstStyle/>
          <a:p>
            <a:r>
              <a:rPr lang="zh-CN" altLang="en-US" sz="1400" dirty="0"/>
              <a:t>联系方</a:t>
            </a:r>
            <a:r>
              <a:rPr lang="zh-CN" altLang="en-US" sz="1400" dirty="0" smtClean="0"/>
              <a:t>式</a:t>
            </a:r>
            <a:endParaRPr lang="ru-RU" altLang="zh-CN" sz="1400" dirty="0" smtClean="0"/>
          </a:p>
          <a:p>
            <a:r>
              <a:rPr lang="en-US" sz="1400" dirty="0">
                <a:ea typeface="SimSun" pitchFamily="2" charset="-122"/>
              </a:rPr>
              <a:t>TERMOROS</a:t>
            </a:r>
            <a:r>
              <a:rPr lang="zh-CN" altLang="en-US" sz="1400" dirty="0">
                <a:ea typeface="SimSun" pitchFamily="2" charset="-122"/>
              </a:rPr>
              <a:t>集团公司地址：俄罗斯</a:t>
            </a:r>
            <a:r>
              <a:rPr lang="en-US" sz="1400" dirty="0">
                <a:ea typeface="SimSun" pitchFamily="2" charset="-122"/>
              </a:rPr>
              <a:t> </a:t>
            </a:r>
            <a:r>
              <a:rPr lang="zh-CN" altLang="en-US" sz="1400" dirty="0">
                <a:ea typeface="SimSun" pitchFamily="2" charset="-122"/>
              </a:rPr>
              <a:t>莫斯科 </a:t>
            </a:r>
            <a:r>
              <a:rPr lang="en-US" sz="1400" dirty="0" err="1">
                <a:ea typeface="SimSun" pitchFamily="2" charset="-122"/>
              </a:rPr>
              <a:t>Arkhitektora</a:t>
            </a:r>
            <a:r>
              <a:rPr lang="en-US" sz="1400" dirty="0">
                <a:ea typeface="SimSun" pitchFamily="2" charset="-122"/>
              </a:rPr>
              <a:t> </a:t>
            </a:r>
            <a:r>
              <a:rPr lang="en-US" sz="1400" dirty="0" err="1">
                <a:ea typeface="SimSun" pitchFamily="2" charset="-122"/>
              </a:rPr>
              <a:t>Vlasova</a:t>
            </a:r>
            <a:r>
              <a:rPr lang="zh-CN" altLang="en-US" sz="1400" dirty="0">
                <a:ea typeface="SimSun" pitchFamily="2" charset="-122"/>
              </a:rPr>
              <a:t>大街</a:t>
            </a:r>
            <a:r>
              <a:rPr lang="en-US" sz="1400" dirty="0">
                <a:ea typeface="SimSun" pitchFamily="2" charset="-122"/>
              </a:rPr>
              <a:t> </a:t>
            </a:r>
            <a:r>
              <a:rPr lang="ru-RU" sz="1400" dirty="0">
                <a:ea typeface="SimSun" pitchFamily="2" charset="-122"/>
              </a:rPr>
              <a:t>55</a:t>
            </a:r>
            <a:r>
              <a:rPr lang="zh-CN" altLang="en-US" sz="1400" dirty="0">
                <a:ea typeface="SimSun" pitchFamily="2" charset="-122"/>
              </a:rPr>
              <a:t>号</a:t>
            </a:r>
            <a:endParaRPr lang="ru-RU" sz="1400" dirty="0">
              <a:ea typeface="SimSun" pitchFamily="2" charset="-122"/>
            </a:endParaRPr>
          </a:p>
          <a:p>
            <a:r>
              <a:rPr lang="zh-CN" altLang="en-US" sz="1400" dirty="0">
                <a:ea typeface="SimSun" pitchFamily="2" charset="-122"/>
              </a:rPr>
              <a:t>地铁站</a:t>
            </a:r>
            <a:r>
              <a:rPr lang="en-US" sz="1400" dirty="0" err="1">
                <a:ea typeface="SimSun" pitchFamily="2" charset="-122"/>
              </a:rPr>
              <a:t>Novie</a:t>
            </a:r>
            <a:r>
              <a:rPr lang="en-US" sz="1400" dirty="0">
                <a:ea typeface="SimSun" pitchFamily="2" charset="-122"/>
              </a:rPr>
              <a:t> </a:t>
            </a:r>
            <a:r>
              <a:rPr lang="en-US" sz="1400" dirty="0" err="1">
                <a:ea typeface="SimSun" pitchFamily="2" charset="-122"/>
              </a:rPr>
              <a:t>Cheremushki</a:t>
            </a:r>
            <a:endParaRPr lang="ru-RU" sz="1400" dirty="0">
              <a:ea typeface="SimSun" pitchFamily="2" charset="-122"/>
            </a:endParaRPr>
          </a:p>
          <a:p>
            <a:endParaRPr lang="en-US" sz="1400" dirty="0">
              <a:cs typeface="Arial" panose="020B0604020202020204" pitchFamily="34" charset="0"/>
            </a:endParaRPr>
          </a:p>
          <a:p>
            <a:r>
              <a:rPr lang="ru-RU" sz="1400" dirty="0" smtClean="0">
                <a:cs typeface="Arial" panose="020B0604020202020204" pitchFamily="34" charset="0"/>
              </a:rPr>
              <a:t>+ </a:t>
            </a:r>
            <a:r>
              <a:rPr lang="ru-RU" sz="1400" dirty="0">
                <a:cs typeface="Arial" panose="020B0604020202020204" pitchFamily="34" charset="0"/>
              </a:rPr>
              <a:t>7 (499) 500-00-01</a:t>
            </a:r>
            <a:endParaRPr lang="en-US" sz="1400" dirty="0">
              <a:cs typeface="Arial" panose="020B0604020202020204" pitchFamily="34" charset="0"/>
            </a:endParaRPr>
          </a:p>
          <a:p>
            <a:r>
              <a:rPr lang="ru-RU" sz="1400" dirty="0" smtClean="0">
                <a:cs typeface="Arial" panose="020B0604020202020204" pitchFamily="34" charset="0"/>
              </a:rPr>
              <a:t>   8 (800) 550-33-45</a:t>
            </a:r>
            <a:endParaRPr lang="en-US" sz="1400" dirty="0" smtClean="0">
              <a:cs typeface="Arial" panose="020B0604020202020204" pitchFamily="34" charset="0"/>
            </a:endParaRPr>
          </a:p>
          <a:p>
            <a:pPr>
              <a:lnSpc>
                <a:spcPct val="250000"/>
              </a:lnSpc>
            </a:pPr>
            <a:r>
              <a:rPr lang="en-US" sz="1400" b="1" dirty="0" smtClean="0">
                <a:solidFill>
                  <a:srgbClr val="203864"/>
                </a:solidFill>
                <a:cs typeface="Arial" panose="020B0604020202020204" pitchFamily="34" charset="0"/>
                <a:hlinkClick r:id="rId12"/>
              </a:rPr>
              <a:t>info@termoros.com</a:t>
            </a:r>
            <a:endParaRPr lang="en-US" sz="1400" b="1" dirty="0">
              <a:solidFill>
                <a:srgbClr val="203864"/>
              </a:solidFill>
              <a:cs typeface="Arial" panose="020B0604020202020204" pitchFamily="34" charset="0"/>
            </a:endParaRPr>
          </a:p>
          <a:p>
            <a:pPr>
              <a:lnSpc>
                <a:spcPct val="150000"/>
              </a:lnSpc>
            </a:pPr>
            <a:r>
              <a:rPr lang="en-US" sz="1400" b="1" dirty="0" smtClean="0">
                <a:solidFill>
                  <a:srgbClr val="203864"/>
                </a:solidFill>
                <a:cs typeface="Arial" panose="020B0604020202020204" pitchFamily="34" charset="0"/>
                <a:hlinkClick r:id="rId13"/>
              </a:rPr>
              <a:t>termoros.com</a:t>
            </a:r>
            <a:endParaRPr lang="ru-RU" sz="1400" dirty="0">
              <a:cs typeface="Arial" panose="020B0604020202020204" pitchFamily="34" charset="0"/>
            </a:endParaRPr>
          </a:p>
        </p:txBody>
      </p:sp>
      <p:pic>
        <p:nvPicPr>
          <p:cNvPr id="11" name="Рисунок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7311" y="3946649"/>
            <a:ext cx="2660081" cy="2660081"/>
          </a:xfrm>
          <a:prstGeom prst="rect">
            <a:avLst/>
          </a:prstGeom>
        </p:spPr>
      </p:pic>
      <p:pic>
        <p:nvPicPr>
          <p:cNvPr id="14" name="Рисунок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2283" y="364608"/>
            <a:ext cx="2634055" cy="696593"/>
          </a:xfrm>
          <a:prstGeom prst="rect">
            <a:avLst/>
          </a:prstGeom>
        </p:spPr>
      </p:pic>
    </p:spTree>
    <p:extLst>
      <p:ext uri="{BB962C8B-B14F-4D97-AF65-F5344CB8AC3E}">
        <p14:creationId xmlns:p14="http://schemas.microsoft.com/office/powerpoint/2010/main" val="1315316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7911" y="296997"/>
            <a:ext cx="7560450" cy="615178"/>
          </a:xfrm>
        </p:spPr>
        <p:txBody>
          <a:bodyPr>
            <a:normAutofit/>
          </a:bodyPr>
          <a:lstStyle/>
          <a:p>
            <a:r>
              <a:rPr lang="en-US" sz="2800" dirty="0"/>
              <a:t>TERMOROS </a:t>
            </a:r>
            <a:r>
              <a:rPr lang="zh-CN" altLang="en-US" sz="2800" dirty="0"/>
              <a:t>集团公司</a:t>
            </a:r>
            <a:endParaRPr lang="ru-RU" sz="2800" dirty="0"/>
          </a:p>
        </p:txBody>
      </p:sp>
      <p:cxnSp>
        <p:nvCxnSpPr>
          <p:cNvPr id="9" name="Прямая соединительная линия 8"/>
          <p:cNvCxnSpPr/>
          <p:nvPr/>
        </p:nvCxnSpPr>
        <p:spPr>
          <a:xfrm>
            <a:off x="3704024" y="837809"/>
            <a:ext cx="7593814"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2050" name="Picture 2" descr="Как на нас влияет энергия успеха Благинвес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78" y="1182107"/>
            <a:ext cx="4919210" cy="5227154"/>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p:nvSpPr>
        <p:spPr>
          <a:xfrm>
            <a:off x="3303850" y="1085919"/>
            <a:ext cx="1295530" cy="541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p:cNvSpPr/>
          <p:nvPr/>
        </p:nvSpPr>
        <p:spPr>
          <a:xfrm>
            <a:off x="-365268" y="6220473"/>
            <a:ext cx="3863868" cy="695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489184" y="1090267"/>
            <a:ext cx="3863868" cy="248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365268" y="1335848"/>
            <a:ext cx="365268" cy="5039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3577911" y="1277650"/>
            <a:ext cx="7862514" cy="5478423"/>
          </a:xfrm>
          <a:prstGeom prst="rect">
            <a:avLst/>
          </a:prstGeom>
        </p:spPr>
        <p:txBody>
          <a:bodyPr wrap="square">
            <a:spAutoFit/>
          </a:bodyPr>
          <a:lstStyle/>
          <a:p>
            <a:pPr marL="285750" indent="-285750">
              <a:buFont typeface="Arial" pitchFamily="34" charset="0"/>
              <a:buChar char="•"/>
            </a:pPr>
            <a:r>
              <a:rPr lang="zh-CN" altLang="en-US" sz="2400" dirty="0">
                <a:latin typeface="SimSun" pitchFamily="2" charset="-122"/>
                <a:ea typeface="SimSun" pitchFamily="2" charset="-122"/>
              </a:rPr>
              <a:t>在建筑工程系统领域有</a:t>
            </a:r>
            <a:r>
              <a:rPr lang="ru-RU" sz="2400" dirty="0">
                <a:ea typeface="SimSun" pitchFamily="2" charset="-122"/>
              </a:rPr>
              <a:t>20</a:t>
            </a:r>
            <a:r>
              <a:rPr lang="zh-CN" altLang="en-US" sz="2400" dirty="0">
                <a:latin typeface="SimSun" pitchFamily="2" charset="-122"/>
                <a:ea typeface="SimSun" pitchFamily="2" charset="-122"/>
              </a:rPr>
              <a:t>年的工作经</a:t>
            </a:r>
            <a:r>
              <a:rPr lang="zh-CN" altLang="en-US" sz="2400" dirty="0" smtClean="0">
                <a:latin typeface="SimSun" pitchFamily="2" charset="-122"/>
                <a:ea typeface="SimSun" pitchFamily="2" charset="-122"/>
              </a:rPr>
              <a:t>验</a:t>
            </a:r>
            <a:r>
              <a:rPr lang="zh-CN" altLang="en-US" sz="2400" dirty="0"/>
              <a:t>。</a:t>
            </a:r>
            <a:endParaRPr lang="en-US" altLang="zh-CN" sz="2400" dirty="0" smtClean="0">
              <a:latin typeface="SimSun" pitchFamily="2" charset="-122"/>
              <a:ea typeface="SimSun" pitchFamily="2" charset="-122"/>
            </a:endParaRPr>
          </a:p>
          <a:p>
            <a:pPr marL="285750" indent="-285750">
              <a:buFont typeface="Arial" pitchFamily="34" charset="0"/>
              <a:buChar char="•"/>
            </a:pPr>
            <a:endParaRPr lang="ru-RU" sz="800" dirty="0">
              <a:ea typeface="SimSun" pitchFamily="2" charset="-122"/>
            </a:endParaRPr>
          </a:p>
          <a:p>
            <a:pPr marL="285750" indent="-285750">
              <a:buFont typeface="Arial" pitchFamily="34" charset="0"/>
              <a:buChar char="•"/>
            </a:pPr>
            <a:r>
              <a:rPr lang="ru-RU" sz="2400" dirty="0">
                <a:ea typeface="SimSun" pitchFamily="2" charset="-122"/>
              </a:rPr>
              <a:t>6</a:t>
            </a:r>
            <a:r>
              <a:rPr lang="ru-RU" sz="2400" dirty="0" smtClean="0">
                <a:ea typeface="SimSun" pitchFamily="2" charset="-122"/>
              </a:rPr>
              <a:t>00</a:t>
            </a:r>
            <a:r>
              <a:rPr lang="zh-CN" altLang="en-US" sz="2400" dirty="0">
                <a:latin typeface="SimSun" pitchFamily="2" charset="-122"/>
                <a:ea typeface="SimSun" pitchFamily="2" charset="-122"/>
              </a:rPr>
              <a:t>多名有专业资格的员</a:t>
            </a:r>
            <a:r>
              <a:rPr lang="zh-CN" altLang="en-US" sz="2400" dirty="0" smtClean="0">
                <a:latin typeface="SimSun" pitchFamily="2" charset="-122"/>
                <a:ea typeface="SimSun" pitchFamily="2" charset="-122"/>
              </a:rPr>
              <a:t>工</a:t>
            </a:r>
            <a:r>
              <a:rPr lang="zh-CN" altLang="en-US" sz="2400" dirty="0"/>
              <a:t>。</a:t>
            </a:r>
            <a:endParaRPr lang="en-US" altLang="zh-CN" sz="2400" dirty="0" smtClean="0">
              <a:latin typeface="SimSun" pitchFamily="2" charset="-122"/>
              <a:ea typeface="SimSun" pitchFamily="2" charset="-122"/>
            </a:endParaRPr>
          </a:p>
          <a:p>
            <a:pPr marL="285750" indent="-285750">
              <a:buFont typeface="Arial" pitchFamily="34" charset="0"/>
              <a:buChar char="•"/>
            </a:pPr>
            <a:endParaRPr lang="ru-RU" sz="800" dirty="0">
              <a:ea typeface="SimSun" pitchFamily="2" charset="-122"/>
            </a:endParaRPr>
          </a:p>
          <a:p>
            <a:pPr marL="285750" indent="-285750">
              <a:buFont typeface="Arial" pitchFamily="34" charset="0"/>
              <a:buChar char="•"/>
            </a:pPr>
            <a:r>
              <a:rPr lang="ru-RU" sz="2400" dirty="0">
                <a:ea typeface="SimSun" pitchFamily="2" charset="-122"/>
              </a:rPr>
              <a:t>50</a:t>
            </a:r>
            <a:r>
              <a:rPr lang="zh-CN" altLang="en-US" sz="2400" dirty="0">
                <a:latin typeface="SimSun" pitchFamily="2" charset="-122"/>
                <a:ea typeface="SimSun" pitchFamily="2" charset="-122"/>
              </a:rPr>
              <a:t>多个品</a:t>
            </a:r>
            <a:r>
              <a:rPr lang="zh-CN" altLang="en-US" sz="2400" dirty="0" smtClean="0">
                <a:latin typeface="SimSun" pitchFamily="2" charset="-122"/>
                <a:ea typeface="SimSun" pitchFamily="2" charset="-122"/>
              </a:rPr>
              <a:t>牌</a:t>
            </a:r>
            <a:endParaRPr lang="en-US" altLang="zh-CN" sz="2400" dirty="0" smtClean="0">
              <a:latin typeface="SimSun" pitchFamily="2" charset="-122"/>
              <a:ea typeface="SimSun" pitchFamily="2" charset="-122"/>
            </a:endParaRPr>
          </a:p>
          <a:p>
            <a:pPr marL="285750" indent="-285750">
              <a:buFont typeface="Arial" pitchFamily="34" charset="0"/>
              <a:buChar char="•"/>
            </a:pPr>
            <a:endParaRPr lang="ru-RU" sz="800" dirty="0">
              <a:ea typeface="SimSun" pitchFamily="2" charset="-122"/>
            </a:endParaRPr>
          </a:p>
          <a:p>
            <a:pPr marL="742950" lvl="1" indent="-285750">
              <a:buFont typeface="Arial" pitchFamily="34" charset="0"/>
              <a:buChar char="•"/>
            </a:pPr>
            <a:r>
              <a:rPr lang="zh-CN" altLang="en-US" sz="2400" dirty="0" smtClean="0">
                <a:latin typeface="SimSun" pitchFamily="2" charset="-122"/>
                <a:ea typeface="SimSun" pitchFamily="2" charset="-122"/>
              </a:rPr>
              <a:t>有</a:t>
            </a:r>
            <a:r>
              <a:rPr lang="zh-CN" altLang="en-US" sz="2400" dirty="0">
                <a:latin typeface="SimSun" pitchFamily="2" charset="-122"/>
                <a:ea typeface="SimSun" pitchFamily="2" charset="-122"/>
              </a:rPr>
              <a:t>竞争力的独家品</a:t>
            </a:r>
            <a:r>
              <a:rPr lang="zh-CN" altLang="en-US" sz="2400" dirty="0" smtClean="0">
                <a:latin typeface="SimSun" pitchFamily="2" charset="-122"/>
                <a:ea typeface="SimSun" pitchFamily="2" charset="-122"/>
              </a:rPr>
              <a:t>牌</a:t>
            </a:r>
            <a:endParaRPr lang="en-US" altLang="zh-CN" sz="2400" dirty="0" smtClean="0">
              <a:latin typeface="SimSun" pitchFamily="2" charset="-122"/>
              <a:ea typeface="SimSun" pitchFamily="2" charset="-122"/>
            </a:endParaRPr>
          </a:p>
          <a:p>
            <a:pPr marL="742950" lvl="1" indent="-285750">
              <a:buFont typeface="Arial" pitchFamily="34" charset="0"/>
              <a:buChar char="•"/>
            </a:pPr>
            <a:endParaRPr lang="en-US" altLang="zh-CN" sz="800" dirty="0" smtClean="0">
              <a:latin typeface="SimSun" pitchFamily="2" charset="-122"/>
              <a:ea typeface="SimSun" pitchFamily="2" charset="-122"/>
            </a:endParaRPr>
          </a:p>
          <a:p>
            <a:pPr marL="742950" lvl="1" indent="-285750">
              <a:buFont typeface="Arial" pitchFamily="34" charset="0"/>
              <a:buChar char="•"/>
            </a:pPr>
            <a:r>
              <a:rPr lang="zh-CN" altLang="en-US" sz="2400" dirty="0">
                <a:latin typeface="SimSun" pitchFamily="2" charset="-122"/>
                <a:ea typeface="SimSun" pitchFamily="2" charset="-122"/>
              </a:rPr>
              <a:t>公</a:t>
            </a:r>
            <a:r>
              <a:rPr lang="zh-CN" altLang="en-US" sz="2400" dirty="0" smtClean="0">
                <a:latin typeface="SimSun" pitchFamily="2" charset="-122"/>
                <a:ea typeface="SimSun" pitchFamily="2" charset="-122"/>
              </a:rPr>
              <a:t>司</a:t>
            </a:r>
            <a:r>
              <a:rPr lang="en-US" sz="2400" dirty="0" smtClean="0">
                <a:latin typeface="+mj-lt"/>
                <a:ea typeface="SimSun" pitchFamily="2" charset="-122"/>
              </a:rPr>
              <a:t>TERMOROS</a:t>
            </a:r>
            <a:r>
              <a:rPr lang="ja-JP" altLang="en-US" sz="2400" dirty="0">
                <a:latin typeface="SimSun" pitchFamily="2" charset="-122"/>
                <a:ea typeface="SimSun" pitchFamily="2" charset="-122"/>
              </a:rPr>
              <a:t> 也</a:t>
            </a:r>
            <a:r>
              <a:rPr lang="zh-CN" altLang="en-US" sz="2400" dirty="0" smtClean="0">
                <a:latin typeface="SimSun" pitchFamily="2" charset="-122"/>
                <a:ea typeface="SimSun" pitchFamily="2" charset="-122"/>
              </a:rPr>
              <a:t>有</a:t>
            </a:r>
            <a:r>
              <a:rPr lang="zh-CN" altLang="en-US" sz="2400" dirty="0">
                <a:latin typeface="SimSun" pitchFamily="2" charset="-122"/>
                <a:ea typeface="SimSun" pitchFamily="2" charset="-122"/>
              </a:rPr>
              <a:t>自己的品</a:t>
            </a:r>
            <a:r>
              <a:rPr lang="zh-CN" altLang="en-US" sz="2400" dirty="0" smtClean="0">
                <a:latin typeface="SimSun" pitchFamily="2" charset="-122"/>
                <a:ea typeface="SimSun" pitchFamily="2" charset="-122"/>
              </a:rPr>
              <a:t>牌</a:t>
            </a:r>
            <a:endParaRPr lang="en-US" altLang="zh-CN" sz="2400" dirty="0" smtClean="0">
              <a:latin typeface="SimSun" pitchFamily="2" charset="-122"/>
              <a:ea typeface="SimSun" pitchFamily="2" charset="-122"/>
            </a:endParaRPr>
          </a:p>
          <a:p>
            <a:pPr marL="742950" lvl="1" indent="-285750">
              <a:buFont typeface="Arial" pitchFamily="34" charset="0"/>
              <a:buChar char="•"/>
            </a:pPr>
            <a:endParaRPr lang="en-US" altLang="zh-CN" sz="800" dirty="0" smtClean="0">
              <a:latin typeface="SimSun" pitchFamily="2" charset="-122"/>
              <a:ea typeface="SimSun" pitchFamily="2" charset="-122"/>
            </a:endParaRPr>
          </a:p>
          <a:p>
            <a:pPr marL="742950" lvl="1" indent="-285750">
              <a:spcAft>
                <a:spcPts val="600"/>
              </a:spcAft>
              <a:buFont typeface="Arial" pitchFamily="34" charset="0"/>
              <a:buChar char="•"/>
            </a:pPr>
            <a:r>
              <a:rPr lang="ja-JP" altLang="en-US" sz="2400" dirty="0" smtClean="0">
                <a:latin typeface="SimSun" pitchFamily="2" charset="-122"/>
                <a:ea typeface="SimSun" pitchFamily="2" charset="-122"/>
              </a:rPr>
              <a:t>同时</a:t>
            </a:r>
            <a:r>
              <a:rPr lang="ja-JP" altLang="en-US" sz="2400" dirty="0">
                <a:latin typeface="SimSun" pitchFamily="2" charset="-122"/>
                <a:ea typeface="SimSun" pitchFamily="2" charset="-122"/>
              </a:rPr>
              <a:t>也</a:t>
            </a:r>
            <a:r>
              <a:rPr lang="zh-CN" altLang="en-US" sz="2400" dirty="0" smtClean="0">
                <a:latin typeface="SimSun" pitchFamily="2" charset="-122"/>
                <a:ea typeface="SimSun" pitchFamily="2" charset="-122"/>
              </a:rPr>
              <a:t>有</a:t>
            </a:r>
            <a:r>
              <a:rPr lang="zh-CN" altLang="en-US" sz="2400" dirty="0">
                <a:latin typeface="SimSun" pitchFamily="2" charset="-122"/>
                <a:ea typeface="SimSun" pitchFamily="2" charset="-122"/>
              </a:rPr>
              <a:t>多个</a:t>
            </a:r>
            <a:r>
              <a:rPr lang="zh-CN" altLang="en-US" sz="2400" dirty="0" smtClean="0">
                <a:latin typeface="SimSun" pitchFamily="2" charset="-122"/>
                <a:ea typeface="SimSun" pitchFamily="2" charset="-122"/>
              </a:rPr>
              <a:t>有名</a:t>
            </a:r>
            <a:r>
              <a:rPr lang="zh-CN" altLang="en-US" sz="2400" dirty="0">
                <a:latin typeface="SimSun" pitchFamily="2" charset="-122"/>
                <a:ea typeface="SimSun" pitchFamily="2" charset="-122"/>
              </a:rPr>
              <a:t>的欧洲品</a:t>
            </a:r>
            <a:r>
              <a:rPr lang="zh-CN" altLang="en-US" sz="2400" dirty="0" smtClean="0">
                <a:latin typeface="SimSun" pitchFamily="2" charset="-122"/>
                <a:ea typeface="SimSun" pitchFamily="2" charset="-122"/>
              </a:rPr>
              <a:t>牌</a:t>
            </a:r>
            <a:r>
              <a:rPr lang="zh-CN" altLang="en-US" sz="2400" dirty="0"/>
              <a:t>。</a:t>
            </a:r>
            <a:endParaRPr lang="en-US" altLang="zh-CN" sz="2400" dirty="0" smtClean="0">
              <a:latin typeface="SimSun" pitchFamily="2" charset="-122"/>
              <a:ea typeface="SimSun" pitchFamily="2" charset="-122"/>
            </a:endParaRPr>
          </a:p>
          <a:p>
            <a:pPr marL="742950" lvl="1" indent="-285750">
              <a:spcAft>
                <a:spcPts val="600"/>
              </a:spcAft>
              <a:buFont typeface="Arial" pitchFamily="34" charset="0"/>
              <a:buChar char="•"/>
            </a:pPr>
            <a:endParaRPr lang="en-US" altLang="zh-CN" sz="800" dirty="0" smtClean="0">
              <a:latin typeface="SimSun" pitchFamily="2" charset="-122"/>
              <a:ea typeface="SimSun" pitchFamily="2" charset="-122"/>
            </a:endParaRPr>
          </a:p>
          <a:p>
            <a:pPr marL="285750" indent="-285750">
              <a:buFont typeface="Arial" pitchFamily="34" charset="0"/>
              <a:buChar char="•"/>
            </a:pPr>
            <a:r>
              <a:rPr lang="ru-RU" sz="2400" dirty="0">
                <a:ea typeface="SimSun" pitchFamily="2" charset="-122"/>
              </a:rPr>
              <a:t>15 000</a:t>
            </a:r>
            <a:r>
              <a:rPr lang="zh-CN" altLang="en-US" sz="2400" dirty="0" smtClean="0">
                <a:latin typeface="SimSun" pitchFamily="2" charset="-122"/>
                <a:ea typeface="SimSun" pitchFamily="2" charset="-122"/>
              </a:rPr>
              <a:t>多种</a:t>
            </a:r>
            <a:r>
              <a:rPr lang="zh-CN" altLang="en-US" sz="2400" dirty="0">
                <a:latin typeface="SimSun" pitchFamily="2" charset="-122"/>
                <a:ea typeface="SimSun" pitchFamily="2" charset="-122"/>
              </a:rPr>
              <a:t>产</a:t>
            </a:r>
            <a:r>
              <a:rPr lang="zh-CN" altLang="en-US" sz="2400" dirty="0" smtClean="0">
                <a:latin typeface="SimSun" pitchFamily="2" charset="-122"/>
                <a:ea typeface="SimSun" pitchFamily="2" charset="-122"/>
              </a:rPr>
              <a:t>品</a:t>
            </a:r>
            <a:r>
              <a:rPr lang="zh-CN" altLang="en-US" sz="2400" dirty="0"/>
              <a:t>。</a:t>
            </a:r>
            <a:endParaRPr lang="en-US" altLang="zh-CN" sz="2400" dirty="0" smtClean="0">
              <a:latin typeface="SimSun" pitchFamily="2" charset="-122"/>
              <a:ea typeface="SimSun" pitchFamily="2" charset="-122"/>
            </a:endParaRPr>
          </a:p>
          <a:p>
            <a:pPr marL="285750" indent="-285750">
              <a:buFont typeface="Arial" pitchFamily="34" charset="0"/>
              <a:buChar char="•"/>
            </a:pPr>
            <a:endParaRPr lang="ru-RU" sz="800" dirty="0">
              <a:ea typeface="SimSun" pitchFamily="2" charset="-122"/>
            </a:endParaRPr>
          </a:p>
          <a:p>
            <a:pPr marL="285750" indent="-285750">
              <a:buFont typeface="Arial" pitchFamily="34" charset="0"/>
              <a:buChar char="•"/>
            </a:pPr>
            <a:r>
              <a:rPr lang="ru-RU" sz="2400" dirty="0">
                <a:ea typeface="SimSun" pitchFamily="2" charset="-122"/>
              </a:rPr>
              <a:t>6000</a:t>
            </a:r>
            <a:r>
              <a:rPr lang="zh-CN" altLang="en-US" sz="2400" dirty="0" smtClean="0">
                <a:latin typeface="SimSun" pitchFamily="2" charset="-122"/>
                <a:ea typeface="SimSun" pitchFamily="2" charset="-122"/>
              </a:rPr>
              <a:t>多名</a:t>
            </a:r>
            <a:r>
              <a:rPr lang="ja-JP" altLang="en-US" sz="2400" dirty="0" smtClean="0">
                <a:latin typeface="SimSun" pitchFamily="2" charset="-122"/>
                <a:ea typeface="SimSun" pitchFamily="2" charset="-122"/>
              </a:rPr>
              <a:t>长</a:t>
            </a:r>
            <a:r>
              <a:rPr lang="ja-JP" altLang="en-US" sz="2400" dirty="0">
                <a:latin typeface="SimSun" pitchFamily="2" charset="-122"/>
                <a:ea typeface="SimSun" pitchFamily="2" charset="-122"/>
              </a:rPr>
              <a:t>期</a:t>
            </a:r>
            <a:r>
              <a:rPr lang="ja-JP" altLang="en-US" sz="2400" dirty="0" smtClean="0">
                <a:latin typeface="SimSun" pitchFamily="2" charset="-122"/>
                <a:ea typeface="SimSun" pitchFamily="2" charset="-122"/>
              </a:rPr>
              <a:t>顾客</a:t>
            </a:r>
            <a:r>
              <a:rPr lang="zh-CN" altLang="en-US" sz="2400" dirty="0"/>
              <a:t>。</a:t>
            </a:r>
            <a:r>
              <a:rPr lang="ja-JP" altLang="en-US" sz="2400" dirty="0" smtClean="0">
                <a:latin typeface="SimSun" pitchFamily="2" charset="-122"/>
                <a:ea typeface="SimSun" pitchFamily="2" charset="-122"/>
              </a:rPr>
              <a:t> </a:t>
            </a:r>
            <a:endParaRPr lang="en-US" altLang="ja-JP" sz="2400" dirty="0" smtClean="0">
              <a:latin typeface="SimSun" pitchFamily="2" charset="-122"/>
              <a:ea typeface="SimSun" pitchFamily="2" charset="-122"/>
            </a:endParaRPr>
          </a:p>
          <a:p>
            <a:pPr marL="285750" indent="-285750">
              <a:buFont typeface="Arial" pitchFamily="34" charset="0"/>
              <a:buChar char="•"/>
            </a:pPr>
            <a:endParaRPr lang="en-US" altLang="ja-JP" sz="800" dirty="0" smtClean="0">
              <a:latin typeface="SimSun" pitchFamily="2" charset="-122"/>
              <a:ea typeface="SimSun" pitchFamily="2" charset="-122"/>
            </a:endParaRPr>
          </a:p>
          <a:p>
            <a:pPr marL="285750" indent="-285750">
              <a:buFont typeface="Arial" pitchFamily="34" charset="0"/>
              <a:buChar char="•"/>
            </a:pPr>
            <a:r>
              <a:rPr lang="zh-CN" altLang="en-US" sz="2400" dirty="0">
                <a:latin typeface="SimSun" pitchFamily="2" charset="-122"/>
                <a:ea typeface="SimSun" pitchFamily="2" charset="-122"/>
              </a:rPr>
              <a:t>在俄罗斯和其他国家有销售安装维护运行设施设备多年的经</a:t>
            </a:r>
            <a:r>
              <a:rPr lang="zh-CN" altLang="en-US" sz="2400" dirty="0" smtClean="0">
                <a:latin typeface="SimSun" pitchFamily="2" charset="-122"/>
                <a:ea typeface="SimSun" pitchFamily="2" charset="-122"/>
              </a:rPr>
              <a:t>验</a:t>
            </a:r>
            <a:r>
              <a:rPr lang="zh-CN" altLang="en-US" sz="2400" dirty="0" smtClean="0"/>
              <a:t>。</a:t>
            </a:r>
            <a:endParaRPr lang="ru-RU" sz="2400" dirty="0">
              <a:ea typeface="SimSun" pitchFamily="2" charset="-122"/>
            </a:endParaRPr>
          </a:p>
          <a:p>
            <a:pPr>
              <a:lnSpc>
                <a:spcPct val="150000"/>
              </a:lnSpc>
              <a:spcAft>
                <a:spcPts val="600"/>
              </a:spcAft>
            </a:pPr>
            <a:endParaRPr lang="ru-RU" sz="2400" dirty="0" smtClean="0">
              <a:ea typeface="Times New Roman" panose="02020603050405020304" pitchFamily="18" charset="0"/>
              <a:cs typeface="Arial" panose="020B0604020202020204" pitchFamily="34" charset="0"/>
            </a:endParaRPr>
          </a:p>
        </p:txBody>
      </p:sp>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699" y="246267"/>
            <a:ext cx="2549027" cy="674107"/>
          </a:xfrm>
          <a:prstGeom prst="rect">
            <a:avLst/>
          </a:prstGeom>
        </p:spPr>
      </p:pic>
    </p:spTree>
    <p:extLst>
      <p:ext uri="{BB962C8B-B14F-4D97-AF65-F5344CB8AC3E}">
        <p14:creationId xmlns:p14="http://schemas.microsoft.com/office/powerpoint/2010/main" val="3542985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5175" y="268876"/>
            <a:ext cx="7560450" cy="615178"/>
          </a:xfrm>
        </p:spPr>
        <p:txBody>
          <a:bodyPr>
            <a:normAutofit/>
          </a:bodyPr>
          <a:lstStyle/>
          <a:p>
            <a:r>
              <a:rPr lang="en-US" sz="2800" dirty="0"/>
              <a:t>TERMOROS </a:t>
            </a:r>
            <a:r>
              <a:rPr lang="zh-CN" altLang="en-US" sz="2800" dirty="0"/>
              <a:t>集团公司</a:t>
            </a:r>
            <a:endParaRPr lang="ru-RU" sz="2800" dirty="0"/>
          </a:p>
        </p:txBody>
      </p:sp>
      <p:pic>
        <p:nvPicPr>
          <p:cNvPr id="6" name="Рисунок 5"/>
          <p:cNvPicPr>
            <a:picLocks noChangeAspect="1"/>
          </p:cNvPicPr>
          <p:nvPr/>
        </p:nvPicPr>
        <p:blipFill>
          <a:blip r:embed="rId2"/>
          <a:stretch>
            <a:fillRect/>
          </a:stretch>
        </p:blipFill>
        <p:spPr>
          <a:xfrm>
            <a:off x="654207" y="1890584"/>
            <a:ext cx="3194666" cy="3852391"/>
          </a:xfrm>
          <a:prstGeom prst="rect">
            <a:avLst/>
          </a:prstGeom>
          <a:effectLst>
            <a:outerShdw blurRad="63500" sx="102000" sy="102000" algn="ctr" rotWithShape="0">
              <a:schemeClr val="bg1">
                <a:lumMod val="50000"/>
                <a:alpha val="40000"/>
              </a:schemeClr>
            </a:outerShdw>
          </a:effectLst>
        </p:spPr>
      </p:pic>
      <p:cxnSp>
        <p:nvCxnSpPr>
          <p:cNvPr id="8" name="Прямая соединительная линия 7"/>
          <p:cNvCxnSpPr/>
          <p:nvPr/>
        </p:nvCxnSpPr>
        <p:spPr>
          <a:xfrm>
            <a:off x="3683786"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Прямоугольник 9"/>
          <p:cNvSpPr/>
          <p:nvPr/>
        </p:nvSpPr>
        <p:spPr>
          <a:xfrm>
            <a:off x="4106735" y="1890584"/>
            <a:ext cx="7212055" cy="3416320"/>
          </a:xfrm>
          <a:prstGeom prst="rect">
            <a:avLst/>
          </a:prstGeom>
        </p:spPr>
        <p:txBody>
          <a:bodyPr wrap="square">
            <a:spAutoFit/>
          </a:bodyPr>
          <a:lstStyle/>
          <a:p>
            <a:r>
              <a:rPr lang="ru-RU" i="1" dirty="0" smtClean="0">
                <a:ea typeface="Times New Roman" panose="02020603050405020304" pitchFamily="18" charset="0"/>
                <a:cs typeface="Arial" panose="020B0604020202020204" pitchFamily="34" charset="0"/>
              </a:rPr>
              <a:t>«</a:t>
            </a:r>
            <a:r>
              <a:rPr lang="zh-CN" altLang="en-US" dirty="0"/>
              <a:t>我们拥有专业的产品知识以及对产品的高度自信</a:t>
            </a:r>
            <a:r>
              <a:rPr lang="ru-RU" dirty="0"/>
              <a:t>, </a:t>
            </a:r>
            <a:r>
              <a:rPr lang="zh-CN" altLang="en-US" dirty="0"/>
              <a:t>我们可承做一系列的全套工程</a:t>
            </a:r>
            <a:r>
              <a:rPr lang="ru-RU" dirty="0"/>
              <a:t>: </a:t>
            </a:r>
            <a:r>
              <a:rPr lang="zh-CN" altLang="en-US" dirty="0"/>
              <a:t>从实验室的产品检测到具体的工程操作</a:t>
            </a:r>
            <a:r>
              <a:rPr lang="zh-CN" altLang="en-US" dirty="0" smtClean="0"/>
              <a:t>。</a:t>
            </a:r>
            <a:endParaRPr lang="en-US" altLang="zh-CN" dirty="0" smtClean="0"/>
          </a:p>
          <a:p>
            <a:endParaRPr lang="ru-RU" dirty="0"/>
          </a:p>
          <a:p>
            <a:r>
              <a:rPr lang="zh-CN" altLang="en-US" dirty="0"/>
              <a:t>国际集团公司</a:t>
            </a:r>
            <a:r>
              <a:rPr lang="ru-RU" dirty="0"/>
              <a:t>TERMOROS</a:t>
            </a:r>
            <a:r>
              <a:rPr lang="zh-CN" altLang="en-US" dirty="0"/>
              <a:t>在房屋工程建设领域将先进的工程技术与实现生态环境的保护相结合</a:t>
            </a:r>
            <a:r>
              <a:rPr lang="zh-CN" altLang="en-US" dirty="0" smtClean="0"/>
              <a:t>。</a:t>
            </a:r>
            <a:endParaRPr lang="en-US" altLang="zh-CN" dirty="0" smtClean="0"/>
          </a:p>
          <a:p>
            <a:endParaRPr lang="ru-RU" dirty="0"/>
          </a:p>
          <a:p>
            <a:r>
              <a:rPr lang="zh-CN" altLang="en-US" dirty="0"/>
              <a:t>我们拥有的现代化生态工程设备可帮助提高住户空间的舒适性和美观</a:t>
            </a:r>
            <a:r>
              <a:rPr lang="zh-CN" altLang="en-US" dirty="0" smtClean="0"/>
              <a:t>性</a:t>
            </a:r>
            <a:r>
              <a:rPr lang="ru-RU" i="1" dirty="0">
                <a:ea typeface="Times New Roman" panose="02020603050405020304" pitchFamily="18" charset="0"/>
                <a:cs typeface="Arial" panose="020B0604020202020204" pitchFamily="34" charset="0"/>
              </a:rPr>
              <a:t>»</a:t>
            </a:r>
            <a:r>
              <a:rPr lang="zh-CN" altLang="en-US" dirty="0" smtClean="0"/>
              <a:t>。</a:t>
            </a:r>
            <a:endParaRPr lang="ru-RU" dirty="0"/>
          </a:p>
          <a:p>
            <a:endParaRPr lang="en-US" i="1" dirty="0" smtClean="0">
              <a:ea typeface="Times New Roman" panose="02020603050405020304" pitchFamily="18" charset="0"/>
              <a:cs typeface="Arial" panose="020B0604020202020204" pitchFamily="34" charset="0"/>
            </a:endParaRPr>
          </a:p>
          <a:p>
            <a:endParaRPr lang="ru-RU" i="1" dirty="0" smtClean="0">
              <a:ea typeface="Times New Roman" panose="02020603050405020304" pitchFamily="18" charset="0"/>
              <a:cs typeface="Arial" panose="020B0604020202020204" pitchFamily="34" charset="0"/>
            </a:endParaRPr>
          </a:p>
          <a:p>
            <a:pPr algn="r"/>
            <a:r>
              <a:rPr lang="ru-RU" dirty="0"/>
              <a:t>TERMOROS </a:t>
            </a:r>
            <a:r>
              <a:rPr lang="en-US" dirty="0" err="1">
                <a:latin typeface="SimSun" panose="02010600030101010101" pitchFamily="2" charset="-122"/>
                <a:ea typeface="SimSun" panose="02010600030101010101" pitchFamily="2" charset="-122"/>
              </a:rPr>
              <a:t>集团公司总裁</a:t>
            </a:r>
            <a:endParaRPr lang="ru-RU" dirty="0">
              <a:ea typeface="SimSun" panose="02010600030101010101" pitchFamily="2" charset="-122"/>
            </a:endParaRPr>
          </a:p>
          <a:p>
            <a:pPr algn="r"/>
            <a:r>
              <a:rPr lang="ru-RU" dirty="0" err="1"/>
              <a:t>A.Danielian</a:t>
            </a:r>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699" y="246267"/>
            <a:ext cx="2549027" cy="674107"/>
          </a:xfrm>
          <a:prstGeom prst="rect">
            <a:avLst/>
          </a:prstGeom>
        </p:spPr>
      </p:pic>
    </p:spTree>
    <p:extLst>
      <p:ext uri="{BB962C8B-B14F-4D97-AF65-F5344CB8AC3E}">
        <p14:creationId xmlns:p14="http://schemas.microsoft.com/office/powerpoint/2010/main" val="1422688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Рисунок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622" y="865922"/>
            <a:ext cx="6404966" cy="5953569"/>
          </a:xfrm>
          <a:prstGeom prst="rect">
            <a:avLst/>
          </a:prstGeom>
        </p:spPr>
      </p:pic>
      <p:sp>
        <p:nvSpPr>
          <p:cNvPr id="4" name="Заголовок 1"/>
          <p:cNvSpPr>
            <a:spLocks noGrp="1"/>
          </p:cNvSpPr>
          <p:nvPr>
            <p:ph type="title"/>
          </p:nvPr>
        </p:nvSpPr>
        <p:spPr>
          <a:xfrm>
            <a:off x="3683786" y="268875"/>
            <a:ext cx="8835193" cy="615178"/>
          </a:xfrm>
        </p:spPr>
        <p:txBody>
          <a:bodyPr>
            <a:normAutofit/>
          </a:bodyPr>
          <a:lstStyle/>
          <a:p>
            <a:r>
              <a:rPr lang="zh-CN" altLang="en-US" sz="2800" dirty="0"/>
              <a:t>公</a:t>
            </a:r>
            <a:r>
              <a:rPr lang="zh-CN" altLang="en-US" sz="2800" dirty="0" smtClean="0"/>
              <a:t>司</a:t>
            </a:r>
            <a:r>
              <a:rPr lang="en-US" sz="2800" dirty="0" smtClean="0"/>
              <a:t>TERMOROS</a:t>
            </a:r>
            <a:r>
              <a:rPr lang="zh-CN" altLang="en-US" sz="2800" dirty="0"/>
              <a:t>的</a:t>
            </a:r>
            <a:r>
              <a:rPr lang="ja-JP" altLang="en-US" sz="2800" dirty="0">
                <a:latin typeface="SimSun" pitchFamily="2" charset="-122"/>
                <a:ea typeface="SimSun" pitchFamily="2" charset="-122"/>
              </a:rPr>
              <a:t>机构分布</a:t>
            </a:r>
            <a:endParaRPr lang="ru-RU" sz="2800" dirty="0">
              <a:ea typeface="SimSun" pitchFamily="2" charset="-122"/>
            </a:endParaRPr>
          </a:p>
        </p:txBody>
      </p:sp>
      <p:sp>
        <p:nvSpPr>
          <p:cNvPr id="7" name="Прямоугольник 6"/>
          <p:cNvSpPr/>
          <p:nvPr/>
        </p:nvSpPr>
        <p:spPr>
          <a:xfrm>
            <a:off x="6967511" y="1489979"/>
            <a:ext cx="4856189" cy="4524315"/>
          </a:xfrm>
          <a:prstGeom prst="rect">
            <a:avLst/>
          </a:prstGeom>
        </p:spPr>
        <p:txBody>
          <a:bodyPr wrap="square">
            <a:spAutoFit/>
          </a:bodyPr>
          <a:lstStyle/>
          <a:p>
            <a:pPr marL="285750" indent="-285750">
              <a:buFont typeface="Arial" pitchFamily="34" charset="0"/>
              <a:buChar char="•"/>
            </a:pPr>
            <a:r>
              <a:rPr lang="zh-CN" altLang="en-US" dirty="0"/>
              <a:t>在</a:t>
            </a:r>
            <a:r>
              <a:rPr lang="ru-RU" dirty="0"/>
              <a:t>3</a:t>
            </a:r>
            <a:r>
              <a:rPr lang="zh-CN" altLang="en-US" dirty="0"/>
              <a:t>个国家有办事处：俄罗</a:t>
            </a:r>
            <a:r>
              <a:rPr lang="zh-CN" altLang="en-US" dirty="0" smtClean="0"/>
              <a:t>斯</a:t>
            </a:r>
            <a:r>
              <a:rPr lang="ru-RU" dirty="0" smtClean="0"/>
              <a:t>、</a:t>
            </a:r>
            <a:endParaRPr lang="en-US" dirty="0" smtClean="0"/>
          </a:p>
          <a:p>
            <a:r>
              <a:rPr lang="en-US" altLang="zh-CN" dirty="0" smtClean="0"/>
              <a:t>     </a:t>
            </a:r>
            <a:r>
              <a:rPr lang="zh-CN" altLang="en-US" dirty="0" smtClean="0"/>
              <a:t>亚</a:t>
            </a:r>
            <a:r>
              <a:rPr lang="zh-CN" altLang="en-US" dirty="0"/>
              <a:t>美尼</a:t>
            </a:r>
            <a:r>
              <a:rPr lang="zh-CN" altLang="en-US" dirty="0" smtClean="0"/>
              <a:t>亚</a:t>
            </a:r>
            <a:r>
              <a:rPr lang="ja-JP" altLang="en-US" dirty="0"/>
              <a:t>和</a:t>
            </a:r>
            <a:r>
              <a:rPr lang="zh-CN" altLang="en-US" dirty="0" smtClean="0"/>
              <a:t>乌</a:t>
            </a:r>
            <a:r>
              <a:rPr lang="zh-CN" altLang="en-US" dirty="0"/>
              <a:t>克</a:t>
            </a:r>
            <a:r>
              <a:rPr lang="zh-CN" altLang="en-US" dirty="0" smtClean="0"/>
              <a:t>兰。</a:t>
            </a:r>
            <a:endParaRPr lang="ru-RU" dirty="0"/>
          </a:p>
          <a:p>
            <a:pPr marL="285750" indent="-285750">
              <a:spcAft>
                <a:spcPts val="600"/>
              </a:spcAft>
              <a:buFont typeface="Wingdings" panose="05000000000000000000" pitchFamily="2" charset="2"/>
              <a:buChar char="ü"/>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dirty="0"/>
              <a:t>在俄罗斯有</a:t>
            </a:r>
            <a:r>
              <a:rPr lang="ru-RU" dirty="0"/>
              <a:t>7</a:t>
            </a:r>
            <a:r>
              <a:rPr lang="zh-CN" altLang="en-US" dirty="0"/>
              <a:t>个办事处：莫</a:t>
            </a:r>
            <a:r>
              <a:rPr lang="zh-CN" altLang="en-US" dirty="0" smtClean="0"/>
              <a:t>斯科</a:t>
            </a:r>
            <a:r>
              <a:rPr lang="ru-RU" dirty="0" smtClean="0"/>
              <a:t>、</a:t>
            </a:r>
            <a:r>
              <a:rPr lang="zh-CN" altLang="en-US" dirty="0" smtClean="0"/>
              <a:t>圣</a:t>
            </a:r>
            <a:r>
              <a:rPr lang="zh-CN" altLang="en-US" dirty="0"/>
              <a:t>彼得</a:t>
            </a:r>
            <a:r>
              <a:rPr lang="zh-CN" altLang="en-US" dirty="0" smtClean="0"/>
              <a:t>堡</a:t>
            </a:r>
            <a:r>
              <a:rPr lang="ru-RU" dirty="0"/>
              <a:t>、</a:t>
            </a:r>
            <a:r>
              <a:rPr lang="zh-CN" altLang="en-US" dirty="0" smtClean="0"/>
              <a:t>喀山</a:t>
            </a:r>
            <a:r>
              <a:rPr lang="ru-RU" dirty="0"/>
              <a:t>、</a:t>
            </a:r>
            <a:r>
              <a:rPr lang="zh-CN" altLang="en-US" dirty="0" smtClean="0"/>
              <a:t>克</a:t>
            </a:r>
            <a:r>
              <a:rPr lang="zh-CN" altLang="en-US" dirty="0"/>
              <a:t>拉斯诺达</a:t>
            </a:r>
            <a:r>
              <a:rPr lang="zh-CN" altLang="en-US" dirty="0" smtClean="0"/>
              <a:t>尔</a:t>
            </a:r>
            <a:r>
              <a:rPr lang="ru-RU" dirty="0"/>
              <a:t>、</a:t>
            </a:r>
            <a:r>
              <a:rPr lang="zh-CN" altLang="en-US" dirty="0" smtClean="0"/>
              <a:t>乌法</a:t>
            </a:r>
            <a:r>
              <a:rPr lang="ru-RU" dirty="0" smtClean="0"/>
              <a:t>、</a:t>
            </a:r>
            <a:r>
              <a:rPr lang="zh-CN" altLang="en-US" dirty="0" smtClean="0"/>
              <a:t>叶</a:t>
            </a:r>
            <a:r>
              <a:rPr lang="zh-CN" altLang="en-US" dirty="0"/>
              <a:t>卡捷琳</a:t>
            </a:r>
            <a:r>
              <a:rPr lang="zh-CN" altLang="en-US" dirty="0" smtClean="0"/>
              <a:t>堡</a:t>
            </a:r>
            <a:r>
              <a:rPr lang="zh-CN" altLang="en-US" dirty="0"/>
              <a:t>，</a:t>
            </a:r>
            <a:r>
              <a:rPr lang="zh-CN" altLang="en-US" dirty="0" smtClean="0"/>
              <a:t>新</a:t>
            </a:r>
            <a:r>
              <a:rPr lang="zh-CN" altLang="en-US" dirty="0"/>
              <a:t>西伯利</a:t>
            </a:r>
            <a:r>
              <a:rPr lang="zh-CN" altLang="en-US" dirty="0" smtClean="0"/>
              <a:t>亚，</a:t>
            </a:r>
            <a:r>
              <a:rPr lang="zh-CN" altLang="en-US" dirty="0"/>
              <a:t>顿河罗斯托</a:t>
            </a:r>
            <a:r>
              <a:rPr lang="zh-CN" altLang="en-US" dirty="0" smtClean="0"/>
              <a:t>夫，</a:t>
            </a:r>
            <a:r>
              <a:rPr lang="zh-CN" altLang="en-US" dirty="0"/>
              <a:t>五</a:t>
            </a:r>
            <a:r>
              <a:rPr lang="zh-CN" altLang="en-US" dirty="0" smtClean="0"/>
              <a:t>山城</a:t>
            </a:r>
            <a:r>
              <a:rPr lang="zh-CN" altLang="en-US" sz="2000" dirty="0" smtClean="0"/>
              <a:t>。</a:t>
            </a:r>
            <a:endParaRPr lang="ru-RU" sz="2000" dirty="0"/>
          </a:p>
          <a:p>
            <a:pPr marL="285750" indent="-285750">
              <a:spcAft>
                <a:spcPts val="600"/>
              </a:spcAft>
              <a:buFont typeface="Wingdings" panose="05000000000000000000" pitchFamily="2" charset="2"/>
              <a:buChar char="ü"/>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ru-RU" dirty="0"/>
              <a:t>在11个城市的仓库综合体：莫斯科，圣彼得堡，喀山，克拉斯诺达尔，叶卡捷琳堡，乌法，新西伯利亚，顿河罗斯托夫，五山城，埃里温，基辅</a:t>
            </a:r>
            <a:r>
              <a:rPr lang="ru-RU" dirty="0" smtClean="0"/>
              <a:t>。</a:t>
            </a:r>
          </a:p>
          <a:p>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dirty="0"/>
              <a:t>在</a:t>
            </a:r>
            <a:r>
              <a:rPr lang="ru-RU" dirty="0"/>
              <a:t>220</a:t>
            </a:r>
            <a:r>
              <a:rPr lang="zh-CN" altLang="en-US" dirty="0"/>
              <a:t>个俄罗斯的城市</a:t>
            </a:r>
            <a:r>
              <a:rPr lang="zh-CN" altLang="en-US" u="sng" dirty="0"/>
              <a:t>我们</a:t>
            </a:r>
            <a:r>
              <a:rPr lang="zh-CN" altLang="en-US" dirty="0" smtClean="0"/>
              <a:t>有</a:t>
            </a:r>
            <a:endParaRPr lang="en-US" altLang="zh-CN" dirty="0" smtClean="0"/>
          </a:p>
          <a:p>
            <a:r>
              <a:rPr lang="en-US" dirty="0" smtClean="0"/>
              <a:t>      </a:t>
            </a:r>
            <a:r>
              <a:rPr lang="ru-RU" dirty="0" smtClean="0"/>
              <a:t>400</a:t>
            </a:r>
            <a:r>
              <a:rPr lang="zh-CN" altLang="en-US" dirty="0"/>
              <a:t>多个维修中心和配件仓</a:t>
            </a:r>
            <a:r>
              <a:rPr lang="zh-CN" altLang="en-US" dirty="0" smtClean="0"/>
              <a:t>库。</a:t>
            </a:r>
            <a:endParaRPr lang="en-US" altLang="zh-CN" dirty="0" smtClean="0"/>
          </a:p>
          <a:p>
            <a:endParaRPr lang="en-US" altLang="zh-CN" sz="800" dirty="0" smtClean="0"/>
          </a:p>
          <a:p>
            <a:pPr marL="285750" indent="-285750">
              <a:buFont typeface="Arial" pitchFamily="34" charset="0"/>
              <a:buChar char="•"/>
            </a:pPr>
            <a:r>
              <a:rPr lang="ru-RU" dirty="0" smtClean="0"/>
              <a:t>在</a:t>
            </a:r>
            <a:r>
              <a:rPr lang="ru-RU" dirty="0"/>
              <a:t>5个城市自的零售商店：莫斯科，圣彼得堡，五山城，埃里温，基辅</a:t>
            </a:r>
            <a:r>
              <a:rPr lang="ru-RU" dirty="0" smtClean="0"/>
              <a:t>。</a:t>
            </a:r>
            <a:endParaRPr lang="ru-RU" dirty="0"/>
          </a:p>
        </p:txBody>
      </p:sp>
      <p:cxnSp>
        <p:nvCxnSpPr>
          <p:cNvPr id="23" name="Прямая соединительная линия 22"/>
          <p:cNvCxnSpPr/>
          <p:nvPr/>
        </p:nvCxnSpPr>
        <p:spPr>
          <a:xfrm>
            <a:off x="3763298"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16" name="Рисунок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699" y="246267"/>
            <a:ext cx="2549027" cy="674107"/>
          </a:xfrm>
          <a:prstGeom prst="rect">
            <a:avLst/>
          </a:prstGeom>
        </p:spPr>
      </p:pic>
    </p:spTree>
    <p:extLst>
      <p:ext uri="{BB962C8B-B14F-4D97-AF65-F5344CB8AC3E}">
        <p14:creationId xmlns:p14="http://schemas.microsoft.com/office/powerpoint/2010/main" val="4255543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3629785" y="268488"/>
            <a:ext cx="7560450" cy="615178"/>
          </a:xfrm>
        </p:spPr>
        <p:txBody>
          <a:bodyPr>
            <a:normAutofit/>
          </a:bodyPr>
          <a:lstStyle/>
          <a:p>
            <a:r>
              <a:rPr lang="en-US" sz="2800" dirty="0"/>
              <a:t>TERMOROS </a:t>
            </a:r>
            <a:r>
              <a:rPr lang="zh-CN" altLang="en-US" sz="2800" dirty="0"/>
              <a:t>集团公司</a:t>
            </a:r>
            <a:endParaRPr lang="ru-RU" sz="2800" dirty="0"/>
          </a:p>
        </p:txBody>
      </p:sp>
      <p:sp>
        <p:nvSpPr>
          <p:cNvPr id="8" name="Прямоугольник 7"/>
          <p:cNvSpPr/>
          <p:nvPr/>
        </p:nvSpPr>
        <p:spPr>
          <a:xfrm>
            <a:off x="462013" y="1497272"/>
            <a:ext cx="11184555" cy="327258"/>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p:cNvSpPr txBox="1"/>
          <p:nvPr/>
        </p:nvSpPr>
        <p:spPr>
          <a:xfrm>
            <a:off x="456454" y="1455198"/>
            <a:ext cx="1867301" cy="400110"/>
          </a:xfrm>
          <a:prstGeom prst="rect">
            <a:avLst/>
          </a:prstGeom>
          <a:noFill/>
        </p:spPr>
        <p:txBody>
          <a:bodyPr wrap="square" rtlCol="0">
            <a:spAutoFit/>
          </a:bodyPr>
          <a:lstStyle/>
          <a:p>
            <a:pPr algn="ctr"/>
            <a:r>
              <a:rPr lang="zh-CN" altLang="en-US" sz="2000" b="1" dirty="0">
                <a:solidFill>
                  <a:schemeClr val="bg1"/>
                </a:solidFill>
                <a:latin typeface="SimSun" pitchFamily="2" charset="-122"/>
                <a:ea typeface="SimSun" pitchFamily="2" charset="-122"/>
              </a:rPr>
              <a:t>生</a:t>
            </a:r>
            <a:r>
              <a:rPr lang="zh-CN" altLang="en-US" sz="2000" b="1" dirty="0" smtClean="0">
                <a:solidFill>
                  <a:schemeClr val="bg1"/>
                </a:solidFill>
                <a:latin typeface="SimSun" pitchFamily="2" charset="-122"/>
                <a:ea typeface="SimSun" pitchFamily="2" charset="-122"/>
              </a:rPr>
              <a:t>产</a:t>
            </a:r>
            <a:endParaRPr lang="ru-RU" sz="1600" dirty="0">
              <a:solidFill>
                <a:schemeClr val="bg1"/>
              </a:solidFill>
            </a:endParaRPr>
          </a:p>
        </p:txBody>
      </p:sp>
      <p:sp>
        <p:nvSpPr>
          <p:cNvPr id="10" name="TextBox 9"/>
          <p:cNvSpPr txBox="1"/>
          <p:nvPr/>
        </p:nvSpPr>
        <p:spPr>
          <a:xfrm>
            <a:off x="2680024" y="1455198"/>
            <a:ext cx="1920849" cy="400110"/>
          </a:xfrm>
          <a:prstGeom prst="rect">
            <a:avLst/>
          </a:prstGeom>
          <a:noFill/>
        </p:spPr>
        <p:txBody>
          <a:bodyPr wrap="square" rtlCol="0">
            <a:spAutoFit/>
          </a:bodyPr>
          <a:lstStyle/>
          <a:p>
            <a:pPr algn="ctr"/>
            <a:r>
              <a:rPr lang="zh-CN" altLang="en-US" sz="2000" b="1" dirty="0">
                <a:solidFill>
                  <a:schemeClr val="bg1"/>
                </a:solidFill>
              </a:rPr>
              <a:t>批发销售</a:t>
            </a:r>
            <a:endParaRPr lang="ru-RU" sz="2000" b="1" dirty="0">
              <a:solidFill>
                <a:schemeClr val="bg1"/>
              </a:solidFill>
            </a:endParaRPr>
          </a:p>
        </p:txBody>
      </p:sp>
      <p:sp>
        <p:nvSpPr>
          <p:cNvPr id="11" name="TextBox 10"/>
          <p:cNvSpPr txBox="1"/>
          <p:nvPr/>
        </p:nvSpPr>
        <p:spPr>
          <a:xfrm>
            <a:off x="4953301" y="1455198"/>
            <a:ext cx="1920849" cy="400110"/>
          </a:xfrm>
          <a:prstGeom prst="rect">
            <a:avLst/>
          </a:prstGeom>
          <a:noFill/>
        </p:spPr>
        <p:txBody>
          <a:bodyPr wrap="square" rtlCol="0">
            <a:spAutoFit/>
          </a:bodyPr>
          <a:lstStyle/>
          <a:p>
            <a:pPr algn="ctr"/>
            <a:r>
              <a:rPr lang="ja-JP" altLang="en-US" sz="2000" b="1" dirty="0">
                <a:solidFill>
                  <a:schemeClr val="bg1"/>
                </a:solidFill>
                <a:latin typeface="SimSun" pitchFamily="2" charset="-122"/>
                <a:ea typeface="SimSun" pitchFamily="2" charset="-122"/>
              </a:rPr>
              <a:t>设</a:t>
            </a:r>
            <a:r>
              <a:rPr lang="ja-JP" altLang="en-US" sz="2000" b="1" dirty="0" smtClean="0">
                <a:solidFill>
                  <a:schemeClr val="bg1"/>
                </a:solidFill>
                <a:latin typeface="SimSun" pitchFamily="2" charset="-122"/>
                <a:ea typeface="SimSun" pitchFamily="2" charset="-122"/>
              </a:rPr>
              <a:t>计</a:t>
            </a:r>
            <a:r>
              <a:rPr lang="zh-CN" altLang="en-US" sz="2000" b="1" dirty="0">
                <a:solidFill>
                  <a:schemeClr val="bg1"/>
                </a:solidFill>
                <a:latin typeface="SimSun" pitchFamily="2" charset="-122"/>
                <a:ea typeface="SimSun" pitchFamily="2" charset="-122"/>
              </a:rPr>
              <a:t>与</a:t>
            </a:r>
            <a:r>
              <a:rPr lang="ja-JP" altLang="en-US" sz="2000" b="1" dirty="0" smtClean="0">
                <a:solidFill>
                  <a:schemeClr val="bg1"/>
                </a:solidFill>
                <a:latin typeface="SimSun" pitchFamily="2" charset="-122"/>
                <a:ea typeface="SimSun" pitchFamily="2" charset="-122"/>
              </a:rPr>
              <a:t>安</a:t>
            </a:r>
            <a:r>
              <a:rPr lang="ja-JP" altLang="en-US" sz="2000" b="1" dirty="0">
                <a:solidFill>
                  <a:schemeClr val="bg1"/>
                </a:solidFill>
                <a:latin typeface="SimSun" pitchFamily="2" charset="-122"/>
                <a:ea typeface="SimSun" pitchFamily="2" charset="-122"/>
              </a:rPr>
              <a:t>装</a:t>
            </a:r>
            <a:endParaRPr lang="ru-RU" sz="2000" b="1" dirty="0">
              <a:solidFill>
                <a:schemeClr val="bg1"/>
              </a:solidFill>
              <a:ea typeface="SimSun" pitchFamily="2" charset="-122"/>
            </a:endParaRPr>
          </a:p>
        </p:txBody>
      </p:sp>
      <p:sp>
        <p:nvSpPr>
          <p:cNvPr id="12" name="TextBox 11"/>
          <p:cNvSpPr txBox="1"/>
          <p:nvPr/>
        </p:nvSpPr>
        <p:spPr>
          <a:xfrm>
            <a:off x="6906728" y="1455198"/>
            <a:ext cx="2458649" cy="400110"/>
          </a:xfrm>
          <a:prstGeom prst="rect">
            <a:avLst/>
          </a:prstGeom>
          <a:noFill/>
        </p:spPr>
        <p:txBody>
          <a:bodyPr wrap="square" rtlCol="0">
            <a:spAutoFit/>
          </a:bodyPr>
          <a:lstStyle/>
          <a:p>
            <a:pPr algn="ctr"/>
            <a:r>
              <a:rPr lang="zh-CN" altLang="en-US" sz="2000" b="1" dirty="0">
                <a:solidFill>
                  <a:schemeClr val="bg1"/>
                </a:solidFill>
                <a:latin typeface="SimSun" pitchFamily="2" charset="-122"/>
                <a:ea typeface="SimSun" pitchFamily="2" charset="-122"/>
              </a:rPr>
              <a:t>零售店</a:t>
            </a:r>
            <a:endParaRPr lang="ru-RU" sz="2000" b="1" dirty="0">
              <a:solidFill>
                <a:schemeClr val="bg1"/>
              </a:solidFill>
              <a:ea typeface="SimSun" pitchFamily="2" charset="-122"/>
            </a:endParaRPr>
          </a:p>
        </p:txBody>
      </p:sp>
      <p:sp>
        <p:nvSpPr>
          <p:cNvPr id="13" name="TextBox 12"/>
          <p:cNvSpPr txBox="1"/>
          <p:nvPr/>
        </p:nvSpPr>
        <p:spPr>
          <a:xfrm>
            <a:off x="9024784" y="1455198"/>
            <a:ext cx="2888077" cy="400110"/>
          </a:xfrm>
          <a:prstGeom prst="rect">
            <a:avLst/>
          </a:prstGeom>
          <a:noFill/>
        </p:spPr>
        <p:txBody>
          <a:bodyPr wrap="square" rtlCol="0">
            <a:spAutoFit/>
          </a:bodyPr>
          <a:lstStyle/>
          <a:p>
            <a:pPr algn="ctr"/>
            <a:r>
              <a:rPr lang="zh-CN" altLang="en-US" sz="2000" b="1" dirty="0">
                <a:solidFill>
                  <a:schemeClr val="bg1"/>
                </a:solidFill>
              </a:rPr>
              <a:t>售后服务</a:t>
            </a:r>
            <a:endParaRPr lang="ru-RU" sz="2000" b="1" dirty="0">
              <a:solidFill>
                <a:schemeClr val="bg1"/>
              </a:solidFill>
            </a:endParaRPr>
          </a:p>
        </p:txBody>
      </p:sp>
      <p:pic>
        <p:nvPicPr>
          <p:cNvPr id="3076" name="Picture 4" descr="Теплотехник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4729"/>
            <a:ext cx="2453208" cy="16317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Оптовая торговля - Интернет магазин постельного бель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3900" y="1905103"/>
            <a:ext cx="2191771" cy="1698624"/>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6"/>
          <p:cNvSpPr/>
          <p:nvPr/>
        </p:nvSpPr>
        <p:spPr>
          <a:xfrm>
            <a:off x="0" y="1015398"/>
            <a:ext cx="456454"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4"/>
          <p:cNvPicPr>
            <a:picLocks noChangeAspect="1"/>
          </p:cNvPicPr>
          <p:nvPr/>
        </p:nvPicPr>
        <p:blipFill>
          <a:blip r:embed="rId4"/>
          <a:stretch>
            <a:fillRect/>
          </a:stretch>
        </p:blipFill>
        <p:spPr>
          <a:xfrm>
            <a:off x="4806363" y="1905103"/>
            <a:ext cx="2145061" cy="1639758"/>
          </a:xfrm>
          <a:prstGeom prst="rect">
            <a:avLst/>
          </a:prstGeom>
        </p:spPr>
      </p:pic>
      <p:pic>
        <p:nvPicPr>
          <p:cNvPr id="3080" name="Picture 8" descr="Специалисты нашей компании осуществляют гарантийный и постгарантийный - Строительство / ремонт / уборка в Алматы на Slan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87748" y="1883430"/>
            <a:ext cx="2349197" cy="1691422"/>
          </a:xfrm>
          <a:prstGeom prst="rect">
            <a:avLst/>
          </a:prstGeom>
          <a:noFill/>
          <a:extLst>
            <a:ext uri="{909E8E84-426E-40DD-AFC4-6F175D3DCCD1}">
              <a14:hiddenFill xmlns:a14="http://schemas.microsoft.com/office/drawing/2010/main">
                <a:solidFill>
                  <a:srgbClr val="FFFFFF"/>
                </a:solidFill>
              </a14:hiddenFill>
            </a:ext>
          </a:extLst>
        </p:spPr>
      </p:pic>
      <p:sp>
        <p:nvSpPr>
          <p:cNvPr id="23" name="Прямоугольник 22"/>
          <p:cNvSpPr/>
          <p:nvPr/>
        </p:nvSpPr>
        <p:spPr>
          <a:xfrm>
            <a:off x="2452717" y="1231175"/>
            <a:ext cx="81183"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4732315" y="1383575"/>
            <a:ext cx="81183"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6964675" y="1083587"/>
            <a:ext cx="81183"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p:nvPr/>
        </p:nvSpPr>
        <p:spPr>
          <a:xfrm>
            <a:off x="9225699" y="1407882"/>
            <a:ext cx="81183"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TextBox 18"/>
          <p:cNvSpPr txBox="1"/>
          <p:nvPr/>
        </p:nvSpPr>
        <p:spPr>
          <a:xfrm>
            <a:off x="376239" y="3650572"/>
            <a:ext cx="2163060" cy="3416320"/>
          </a:xfrm>
          <a:prstGeom prst="rect">
            <a:avLst/>
          </a:prstGeom>
          <a:noFill/>
        </p:spPr>
        <p:txBody>
          <a:bodyPr wrap="square" rtlCol="0">
            <a:spAutoFit/>
          </a:bodyPr>
          <a:lstStyle/>
          <a:p>
            <a:r>
              <a:rPr lang="zh-CN" altLang="en-US" dirty="0"/>
              <a:t>在俄罗斯生产高科技的暖房</a:t>
            </a:r>
            <a:r>
              <a:rPr lang="zh-CN" altLang="en-US" dirty="0" smtClean="0"/>
              <a:t>器 </a:t>
            </a:r>
            <a:r>
              <a:rPr lang="en-US" altLang="zh-CN" dirty="0" err="1" smtClean="0"/>
              <a:t>Gekon</a:t>
            </a:r>
            <a:r>
              <a:rPr lang="en-US" altLang="zh-CN" dirty="0" smtClean="0"/>
              <a:t> </a:t>
            </a:r>
            <a:r>
              <a:rPr lang="zh-CN" altLang="en-US" dirty="0" smtClean="0"/>
              <a:t>和 </a:t>
            </a:r>
            <a:r>
              <a:rPr lang="en-US" dirty="0" err="1" smtClean="0"/>
              <a:t>JagaRUS</a:t>
            </a:r>
            <a:r>
              <a:rPr lang="ru-RU" dirty="0" smtClean="0"/>
              <a:t>, </a:t>
            </a:r>
            <a:r>
              <a:rPr lang="zh-CN" altLang="en-US" dirty="0" smtClean="0"/>
              <a:t>对流散热器格栅</a:t>
            </a:r>
            <a:r>
              <a:rPr lang="en-US" altLang="zh-CN" dirty="0" smtClean="0"/>
              <a:t>, </a:t>
            </a:r>
            <a:r>
              <a:rPr lang="en-US" altLang="zh-CN" dirty="0" err="1" smtClean="0"/>
              <a:t>Gekon</a:t>
            </a:r>
            <a:r>
              <a:rPr lang="en-US" altLang="zh-CN" dirty="0" smtClean="0"/>
              <a:t> </a:t>
            </a:r>
            <a:r>
              <a:rPr lang="zh-CN" altLang="en-US" dirty="0" smtClean="0"/>
              <a:t>总管组合件带着热计量表</a:t>
            </a:r>
            <a:r>
              <a:rPr lang="en-US" altLang="zh-CN" dirty="0" smtClean="0"/>
              <a:t>, </a:t>
            </a:r>
            <a:r>
              <a:rPr lang="zh-CN" altLang="en-US" dirty="0" smtClean="0"/>
              <a:t>地板采暖组合件 </a:t>
            </a:r>
            <a:r>
              <a:rPr lang="en-US" altLang="zh-CN" dirty="0" err="1" smtClean="0"/>
              <a:t>TermoFAR</a:t>
            </a:r>
            <a:r>
              <a:rPr lang="zh-CN" altLang="en-US" dirty="0" smtClean="0"/>
              <a:t>。</a:t>
            </a:r>
            <a:r>
              <a:rPr lang="ru-RU" dirty="0" smtClean="0"/>
              <a:t>30</a:t>
            </a:r>
            <a:r>
              <a:rPr lang="zh-CN" altLang="en-US" dirty="0"/>
              <a:t>年保修</a:t>
            </a:r>
            <a:r>
              <a:rPr lang="zh-CN" altLang="en-US" dirty="0" smtClean="0"/>
              <a:t>。</a:t>
            </a:r>
            <a:r>
              <a:rPr lang="ru-RU" dirty="0" smtClean="0"/>
              <a:t>200</a:t>
            </a:r>
            <a:r>
              <a:rPr lang="zh-CN" altLang="en-US" dirty="0"/>
              <a:t>多</a:t>
            </a:r>
            <a:r>
              <a:rPr lang="zh-CN" altLang="en-US" dirty="0">
                <a:latin typeface="+mn-ea"/>
              </a:rPr>
              <a:t>种颜</a:t>
            </a:r>
            <a:r>
              <a:rPr lang="zh-CN" altLang="en-US" dirty="0"/>
              <a:t>色。提供私人定制服务。</a:t>
            </a:r>
            <a:r>
              <a:rPr lang="en-US" dirty="0"/>
              <a:t>70%</a:t>
            </a:r>
            <a:r>
              <a:rPr lang="zh-CN" altLang="en-US" dirty="0"/>
              <a:t>多的暖器配件是在俄罗斯制造的。</a:t>
            </a:r>
            <a:endParaRPr lang="ru-RU" dirty="0"/>
          </a:p>
          <a:p>
            <a:endParaRPr lang="ru-RU" dirty="0"/>
          </a:p>
        </p:txBody>
      </p:sp>
      <p:sp>
        <p:nvSpPr>
          <p:cNvPr id="28" name="TextBox 27"/>
          <p:cNvSpPr txBox="1"/>
          <p:nvPr/>
        </p:nvSpPr>
        <p:spPr>
          <a:xfrm>
            <a:off x="2515483" y="3650572"/>
            <a:ext cx="2166503" cy="2862322"/>
          </a:xfrm>
          <a:prstGeom prst="rect">
            <a:avLst/>
          </a:prstGeom>
          <a:noFill/>
        </p:spPr>
        <p:txBody>
          <a:bodyPr wrap="square" rtlCol="0">
            <a:spAutoFit/>
          </a:bodyPr>
          <a:lstStyle/>
          <a:p>
            <a:r>
              <a:rPr lang="zh-CN" altLang="en-US" sz="2000" dirty="0"/>
              <a:t>批发销售高科技的俄</a:t>
            </a:r>
            <a:r>
              <a:rPr lang="zh-CN" altLang="en-US" sz="2000" dirty="0" smtClean="0">
                <a:latin typeface="+mn-ea"/>
              </a:rPr>
              <a:t>罗斯</a:t>
            </a:r>
            <a:r>
              <a:rPr lang="zh-CN" altLang="en-US" sz="2000" dirty="0">
                <a:latin typeface="+mn-ea"/>
              </a:rPr>
              <a:t>产</a:t>
            </a:r>
            <a:r>
              <a:rPr lang="zh-CN" altLang="en-US" sz="2000" dirty="0" smtClean="0">
                <a:latin typeface="+mn-ea"/>
              </a:rPr>
              <a:t>的</a:t>
            </a:r>
            <a:r>
              <a:rPr lang="ru-RU" sz="2000" dirty="0">
                <a:latin typeface="+mn-ea"/>
              </a:rPr>
              <a:t>、</a:t>
            </a:r>
            <a:r>
              <a:rPr lang="zh-CN" altLang="en-US" sz="2000" dirty="0" smtClean="0">
                <a:latin typeface="+mn-ea"/>
              </a:rPr>
              <a:t>欧</a:t>
            </a:r>
            <a:r>
              <a:rPr lang="zh-CN" altLang="en-US" sz="2000" dirty="0">
                <a:latin typeface="+mn-ea"/>
              </a:rPr>
              <a:t>洲</a:t>
            </a:r>
            <a:r>
              <a:rPr lang="zh-CN" altLang="en-US" sz="2000" dirty="0" smtClean="0">
                <a:latin typeface="+mn-ea"/>
              </a:rPr>
              <a:t>产的</a:t>
            </a:r>
            <a:r>
              <a:rPr lang="zh-CN" altLang="en-US" sz="2000" dirty="0">
                <a:latin typeface="+mn-ea"/>
              </a:rPr>
              <a:t>及</a:t>
            </a:r>
            <a:r>
              <a:rPr lang="zh-CN" altLang="en-US" sz="2000" dirty="0" smtClean="0">
                <a:latin typeface="+mn-ea"/>
              </a:rPr>
              <a:t>亚</a:t>
            </a:r>
            <a:r>
              <a:rPr lang="zh-CN" altLang="en-US" sz="2000" dirty="0">
                <a:latin typeface="+mn-ea"/>
              </a:rPr>
              <a:t>洲产的工程设备品牌。所有这些生产的设备品</a:t>
            </a:r>
            <a:r>
              <a:rPr lang="zh-CN" altLang="en-US" sz="2000" dirty="0" smtClean="0">
                <a:latin typeface="+mn-ea"/>
              </a:rPr>
              <a:t>牌</a:t>
            </a:r>
            <a:r>
              <a:rPr lang="ja-JP" altLang="en-US" sz="2000" dirty="0">
                <a:latin typeface="SimSun" panose="02010600030101010101" pitchFamily="2" charset="-122"/>
                <a:ea typeface="SimSun" panose="02010600030101010101" pitchFamily="2" charset="-122"/>
              </a:rPr>
              <a:t>都</a:t>
            </a:r>
            <a:r>
              <a:rPr lang="zh-CN" altLang="en-US" sz="2000" dirty="0" smtClean="0">
                <a:latin typeface="+mn-ea"/>
              </a:rPr>
              <a:t>在专</a:t>
            </a:r>
            <a:r>
              <a:rPr lang="zh-CN" altLang="en-US" sz="2000" dirty="0">
                <a:latin typeface="+mn-ea"/>
              </a:rPr>
              <a:t>门的实验室进</a:t>
            </a:r>
            <a:r>
              <a:rPr lang="zh-CN" altLang="en-US" sz="2000" dirty="0" smtClean="0">
                <a:latin typeface="+mn-ea"/>
              </a:rPr>
              <a:t>行</a:t>
            </a:r>
            <a:r>
              <a:rPr lang="ja-JP" altLang="en-US" sz="2000" dirty="0">
                <a:latin typeface="SimSun" panose="02010600030101010101" pitchFamily="2" charset="-122"/>
                <a:ea typeface="SimSun" panose="02010600030101010101" pitchFamily="2" charset="-122"/>
              </a:rPr>
              <a:t>严格</a:t>
            </a:r>
            <a:r>
              <a:rPr lang="zh-CN" altLang="en-US" sz="2000" dirty="0" smtClean="0">
                <a:latin typeface="+mn-ea"/>
              </a:rPr>
              <a:t>测</a:t>
            </a:r>
            <a:r>
              <a:rPr lang="zh-CN" altLang="en-US" sz="2000" dirty="0">
                <a:latin typeface="+mn-ea"/>
              </a:rPr>
              <a:t>试。</a:t>
            </a:r>
            <a:endParaRPr lang="ru-RU" sz="2000" dirty="0">
              <a:latin typeface="+mn-ea"/>
            </a:endParaRPr>
          </a:p>
          <a:p>
            <a:r>
              <a:rPr lang="ru-RU" sz="2000" dirty="0" smtClean="0">
                <a:latin typeface="+mn-ea"/>
              </a:rPr>
              <a:t> </a:t>
            </a:r>
            <a:endParaRPr lang="ru-RU" sz="2000" dirty="0">
              <a:latin typeface="+mn-ea"/>
            </a:endParaRPr>
          </a:p>
        </p:txBody>
      </p:sp>
      <p:sp>
        <p:nvSpPr>
          <p:cNvPr id="29" name="TextBox 28"/>
          <p:cNvSpPr txBox="1"/>
          <p:nvPr/>
        </p:nvSpPr>
        <p:spPr>
          <a:xfrm>
            <a:off x="4809248" y="3650572"/>
            <a:ext cx="2191769" cy="2862322"/>
          </a:xfrm>
          <a:prstGeom prst="rect">
            <a:avLst/>
          </a:prstGeom>
          <a:noFill/>
        </p:spPr>
        <p:txBody>
          <a:bodyPr wrap="square" rtlCol="0">
            <a:spAutoFit/>
          </a:bodyPr>
          <a:lstStyle/>
          <a:p>
            <a:r>
              <a:rPr lang="zh-CN" altLang="en-US" sz="2000" dirty="0"/>
              <a:t>全套工程项目的运作</a:t>
            </a:r>
            <a:r>
              <a:rPr lang="ru-RU" sz="2000" dirty="0"/>
              <a:t>,</a:t>
            </a:r>
            <a:r>
              <a:rPr lang="zh-CN" altLang="en-US" sz="2000" dirty="0"/>
              <a:t>比如</a:t>
            </a:r>
            <a:r>
              <a:rPr lang="ru-RU" sz="2000" dirty="0"/>
              <a:t> </a:t>
            </a:r>
            <a:r>
              <a:rPr lang="zh-CN" altLang="en-US" sz="2000" dirty="0"/>
              <a:t>从草图设计到产品的售后保障。</a:t>
            </a:r>
            <a:endParaRPr lang="ru-RU" sz="2000" dirty="0"/>
          </a:p>
          <a:p>
            <a:r>
              <a:rPr lang="zh-CN" altLang="en-US" sz="2000" dirty="0"/>
              <a:t>从私人别墅到摩天大楼的设</a:t>
            </a:r>
            <a:r>
              <a:rPr lang="zh-CN" altLang="en-US" sz="2000" dirty="0" smtClean="0"/>
              <a:t>计</a:t>
            </a:r>
            <a:r>
              <a:rPr lang="ja-JP" altLang="en-US" sz="2000" dirty="0">
                <a:latin typeface="SimSun" panose="02010600030101010101" pitchFamily="2" charset="-122"/>
                <a:ea typeface="SimSun" panose="02010600030101010101" pitchFamily="2" charset="-122"/>
              </a:rPr>
              <a:t>施</a:t>
            </a:r>
            <a:r>
              <a:rPr lang="ja-JP" altLang="en-US" sz="2000" dirty="0" smtClean="0">
                <a:latin typeface="SimSun" panose="02010600030101010101" pitchFamily="2" charset="-122"/>
                <a:ea typeface="SimSun" panose="02010600030101010101" pitchFamily="2" charset="-122"/>
              </a:rPr>
              <a:t>工</a:t>
            </a:r>
            <a:r>
              <a:rPr lang="en-US" altLang="ja-JP" sz="2000" dirty="0" smtClean="0"/>
              <a:t>,</a:t>
            </a:r>
            <a:r>
              <a:rPr lang="zh-CN" altLang="en-US" sz="2000" dirty="0" smtClean="0"/>
              <a:t>我</a:t>
            </a:r>
            <a:r>
              <a:rPr lang="zh-CN" altLang="en-US" sz="2000" dirty="0"/>
              <a:t>们均有成功的实践经验。</a:t>
            </a:r>
            <a:endParaRPr lang="ru-RU" sz="2000" dirty="0"/>
          </a:p>
          <a:p>
            <a:r>
              <a:rPr lang="ru-RU" sz="2000" dirty="0" smtClean="0"/>
              <a:t> </a:t>
            </a:r>
            <a:endParaRPr lang="ru-RU" sz="2000" dirty="0"/>
          </a:p>
        </p:txBody>
      </p:sp>
      <p:sp>
        <p:nvSpPr>
          <p:cNvPr id="30" name="TextBox 29"/>
          <p:cNvSpPr txBox="1"/>
          <p:nvPr/>
        </p:nvSpPr>
        <p:spPr>
          <a:xfrm>
            <a:off x="7037942" y="3650572"/>
            <a:ext cx="2064121" cy="2862322"/>
          </a:xfrm>
          <a:prstGeom prst="rect">
            <a:avLst/>
          </a:prstGeom>
          <a:noFill/>
        </p:spPr>
        <p:txBody>
          <a:bodyPr wrap="square" rtlCol="0">
            <a:spAutoFit/>
          </a:bodyPr>
          <a:lstStyle/>
          <a:p>
            <a:r>
              <a:rPr lang="zh-CN" altLang="en-US" sz="2000" dirty="0"/>
              <a:t>在</a:t>
            </a:r>
            <a:r>
              <a:rPr lang="ru-RU" sz="2000" dirty="0"/>
              <a:t>3</a:t>
            </a:r>
            <a:r>
              <a:rPr lang="zh-CN" altLang="en-US" sz="2000" dirty="0"/>
              <a:t>个俄罗斯城市有自己的零售店</a:t>
            </a:r>
            <a:r>
              <a:rPr lang="zh-CN" altLang="en-US" sz="2000" dirty="0" smtClean="0"/>
              <a:t>。</a:t>
            </a:r>
            <a:endParaRPr lang="en-US" altLang="zh-CN" sz="2000" dirty="0" smtClean="0"/>
          </a:p>
          <a:p>
            <a:r>
              <a:rPr lang="zh-CN" altLang="en-US" sz="2000" dirty="0"/>
              <a:t>在我们的商店里有专业的产品及配</a:t>
            </a:r>
            <a:r>
              <a:rPr lang="zh-CN" altLang="en-US" sz="2000" dirty="0" smtClean="0"/>
              <a:t>件</a:t>
            </a:r>
            <a:r>
              <a:rPr lang="en-US" altLang="zh-CN" sz="2000" dirty="0" smtClean="0"/>
              <a:t>,</a:t>
            </a:r>
            <a:r>
              <a:rPr lang="zh-CN" altLang="en-US" sz="2000" dirty="0" smtClean="0"/>
              <a:t>还</a:t>
            </a:r>
            <a:r>
              <a:rPr lang="zh-CN" altLang="en-US" sz="2000" dirty="0"/>
              <a:t>可为您提供专业详</a:t>
            </a:r>
            <a:r>
              <a:rPr lang="zh-CN" altLang="en-US" sz="2000" dirty="0" smtClean="0"/>
              <a:t>细</a:t>
            </a:r>
            <a:r>
              <a:rPr lang="zh-CN" altLang="en-US" sz="2000" dirty="0"/>
              <a:t>的</a:t>
            </a:r>
            <a:r>
              <a:rPr lang="zh-CN" altLang="en-US" sz="2000" dirty="0" smtClean="0"/>
              <a:t>产</a:t>
            </a:r>
            <a:r>
              <a:rPr lang="zh-CN" altLang="en-US" sz="2000" dirty="0"/>
              <a:t>品咨</a:t>
            </a:r>
            <a:r>
              <a:rPr lang="zh-CN" altLang="en-US" sz="2000" dirty="0" smtClean="0"/>
              <a:t>询。</a:t>
            </a:r>
            <a:endParaRPr lang="ru-RU" sz="2000" dirty="0"/>
          </a:p>
          <a:p>
            <a:r>
              <a:rPr lang="ru-RU" sz="2000" dirty="0" smtClean="0"/>
              <a:t> </a:t>
            </a:r>
            <a:endParaRPr lang="ru-RU" sz="2000" dirty="0"/>
          </a:p>
        </p:txBody>
      </p:sp>
      <p:sp>
        <p:nvSpPr>
          <p:cNvPr id="31" name="TextBox 30"/>
          <p:cNvSpPr txBox="1"/>
          <p:nvPr/>
        </p:nvSpPr>
        <p:spPr>
          <a:xfrm>
            <a:off x="9209029" y="3650572"/>
            <a:ext cx="2427916" cy="2246769"/>
          </a:xfrm>
          <a:prstGeom prst="rect">
            <a:avLst/>
          </a:prstGeom>
          <a:noFill/>
        </p:spPr>
        <p:txBody>
          <a:bodyPr wrap="square" rtlCol="0">
            <a:spAutoFit/>
          </a:bodyPr>
          <a:lstStyle/>
          <a:p>
            <a:r>
              <a:rPr lang="zh-CN" altLang="en-US" sz="2000" dirty="0"/>
              <a:t>根据</a:t>
            </a:r>
            <a:r>
              <a:rPr lang="en-US" sz="2000" dirty="0"/>
              <a:t> </a:t>
            </a:r>
            <a:r>
              <a:rPr lang="zh-CN" altLang="en-US" sz="2000" dirty="0"/>
              <a:t>客户</a:t>
            </a:r>
            <a:r>
              <a:rPr lang="en-US" sz="2000" dirty="0"/>
              <a:t> </a:t>
            </a:r>
            <a:r>
              <a:rPr lang="zh-CN" altLang="en-US" sz="2000" dirty="0"/>
              <a:t>要求</a:t>
            </a:r>
            <a:r>
              <a:rPr lang="ru-RU" sz="2000" dirty="0"/>
              <a:t>, </a:t>
            </a:r>
            <a:r>
              <a:rPr lang="zh-CN" altLang="en-US" sz="2000" dirty="0"/>
              <a:t>提供</a:t>
            </a:r>
            <a:r>
              <a:rPr lang="en-US" sz="2000" dirty="0"/>
              <a:t> </a:t>
            </a:r>
            <a:r>
              <a:rPr lang="zh-CN" altLang="en-US" sz="2000" dirty="0"/>
              <a:t>不同</a:t>
            </a:r>
            <a:r>
              <a:rPr lang="en-US" sz="2000" dirty="0"/>
              <a:t> </a:t>
            </a:r>
            <a:r>
              <a:rPr lang="zh-CN" altLang="en-US" sz="2000" dirty="0"/>
              <a:t>年份的质保期限和售后服务。根据</a:t>
            </a:r>
            <a:r>
              <a:rPr lang="en-US" sz="2000" dirty="0"/>
              <a:t> </a:t>
            </a:r>
            <a:r>
              <a:rPr lang="zh-CN" altLang="en-US" sz="2000" dirty="0"/>
              <a:t>客户与售后服务中心签订的服务合同</a:t>
            </a:r>
            <a:r>
              <a:rPr lang="en-US" sz="2000" dirty="0"/>
              <a:t>, </a:t>
            </a:r>
            <a:r>
              <a:rPr lang="zh-CN" altLang="en-US" sz="2000" dirty="0"/>
              <a:t>我们可提供</a:t>
            </a:r>
            <a:r>
              <a:rPr lang="ru-RU" sz="2000" dirty="0"/>
              <a:t>24</a:t>
            </a:r>
            <a:r>
              <a:rPr lang="zh-CN" altLang="en-US" sz="2000" dirty="0"/>
              <a:t>小时上门服务。</a:t>
            </a:r>
            <a:endParaRPr lang="ru-RU" sz="2000" dirty="0"/>
          </a:p>
        </p:txBody>
      </p:sp>
      <p:cxnSp>
        <p:nvCxnSpPr>
          <p:cNvPr id="32" name="Прямая соединительная линия 31"/>
          <p:cNvCxnSpPr/>
          <p:nvPr/>
        </p:nvCxnSpPr>
        <p:spPr>
          <a:xfrm flipH="1" flipV="1">
            <a:off x="9220996" y="3689473"/>
            <a:ext cx="4703" cy="2114427"/>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flipH="1" flipV="1">
            <a:off x="6964675" y="3689472"/>
            <a:ext cx="36342" cy="2315912"/>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flipH="1" flipV="1">
            <a:off x="4771296" y="3689472"/>
            <a:ext cx="13162" cy="2315912"/>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V="1">
            <a:off x="2479681" y="3689472"/>
            <a:ext cx="13627" cy="2315912"/>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Рисунок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5859" y="1905103"/>
            <a:ext cx="2148816" cy="1639757"/>
          </a:xfrm>
          <a:prstGeom prst="rect">
            <a:avLst/>
          </a:prstGeom>
        </p:spPr>
      </p:pic>
      <p:cxnSp>
        <p:nvCxnSpPr>
          <p:cNvPr id="39" name="Прямая соединительная линия 38"/>
          <p:cNvCxnSpPr/>
          <p:nvPr/>
        </p:nvCxnSpPr>
        <p:spPr>
          <a:xfrm>
            <a:off x="3763298"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33" name="Рисунок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6699" y="246267"/>
            <a:ext cx="2549027" cy="674107"/>
          </a:xfrm>
          <a:prstGeom prst="rect">
            <a:avLst/>
          </a:prstGeom>
        </p:spPr>
      </p:pic>
    </p:spTree>
    <p:extLst>
      <p:ext uri="{BB962C8B-B14F-4D97-AF65-F5344CB8AC3E}">
        <p14:creationId xmlns:p14="http://schemas.microsoft.com/office/powerpoint/2010/main" val="3631043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7953828" y="1639514"/>
            <a:ext cx="3710951" cy="4308872"/>
          </a:xfrm>
          <a:prstGeom prst="rect">
            <a:avLst/>
          </a:prstGeom>
        </p:spPr>
        <p:txBody>
          <a:bodyPr wrap="square">
            <a:spAutoFit/>
          </a:bodyPr>
          <a:lstStyle/>
          <a:p>
            <a:pPr marL="342900" indent="-342900">
              <a:buFont typeface="Arial" panose="020B0604020202020204" pitchFamily="34" charset="0"/>
              <a:buChar char="•"/>
            </a:pPr>
            <a:r>
              <a:rPr lang="zh-CN" altLang="en-US" sz="2000" dirty="0">
                <a:latin typeface="+mj-ea"/>
                <a:ea typeface="+mj-ea"/>
              </a:rPr>
              <a:t>拥有进行设计建造和工程安装的所有必要的许可证执照及证书</a:t>
            </a:r>
            <a:r>
              <a:rPr lang="en-US" sz="2000" dirty="0">
                <a:latin typeface="+mj-ea"/>
                <a:ea typeface="+mj-ea"/>
              </a:rPr>
              <a:t>:</a:t>
            </a:r>
            <a:r>
              <a:rPr lang="zh-CN" altLang="en-US" sz="2000" dirty="0">
                <a:latin typeface="+mj-ea"/>
                <a:ea typeface="+mj-ea"/>
              </a:rPr>
              <a:t>从工程分包商到总承包商</a:t>
            </a:r>
            <a:r>
              <a:rPr lang="en-US" sz="2000" dirty="0">
                <a:latin typeface="+mj-ea"/>
                <a:ea typeface="+mj-ea"/>
              </a:rPr>
              <a:t>, </a:t>
            </a:r>
            <a:r>
              <a:rPr lang="zh-CN" altLang="en-US" sz="2000" dirty="0">
                <a:latin typeface="+mj-ea"/>
                <a:ea typeface="+mj-ea"/>
              </a:rPr>
              <a:t>以及设备的运行服务</a:t>
            </a:r>
            <a:r>
              <a:rPr lang="zh-CN" altLang="en-US" sz="2000" dirty="0" smtClean="0">
                <a:latin typeface="+mj-ea"/>
                <a:ea typeface="+mj-ea"/>
              </a:rPr>
              <a:t>。</a:t>
            </a:r>
            <a:endParaRPr lang="en-US" altLang="zh-CN" sz="2000" dirty="0" smtClean="0">
              <a:latin typeface="+mj-ea"/>
              <a:ea typeface="+mj-ea"/>
            </a:endParaRPr>
          </a:p>
          <a:p>
            <a:pPr marL="342900" indent="-342900">
              <a:buFont typeface="Arial" panose="020B0604020202020204" pitchFamily="34" charset="0"/>
              <a:buChar char="•"/>
            </a:pPr>
            <a:endParaRPr lang="ru-RU" sz="2000" dirty="0">
              <a:latin typeface="+mj-ea"/>
              <a:ea typeface="+mj-ea"/>
            </a:endParaRPr>
          </a:p>
          <a:p>
            <a:pPr marL="342900" indent="-342900">
              <a:buFont typeface="Arial" panose="020B0604020202020204" pitchFamily="34" charset="0"/>
              <a:buChar char="•"/>
            </a:pPr>
            <a:r>
              <a:rPr lang="zh-CN" altLang="en-US" sz="2000" dirty="0">
                <a:latin typeface="+mj-ea"/>
                <a:ea typeface="+mj-ea"/>
              </a:rPr>
              <a:t>我们的工程设备及产品已在俄罗斯洁具科学研究所进行了成功测试</a:t>
            </a:r>
            <a:r>
              <a:rPr lang="zh-CN" altLang="en-US" sz="2000" dirty="0" smtClean="0">
                <a:latin typeface="+mj-ea"/>
                <a:ea typeface="+mj-ea"/>
              </a:rPr>
              <a:t>。</a:t>
            </a:r>
            <a:endParaRPr lang="en-US" altLang="zh-CN" sz="2000" dirty="0" smtClean="0">
              <a:latin typeface="+mj-ea"/>
              <a:ea typeface="+mj-ea"/>
            </a:endParaRPr>
          </a:p>
          <a:p>
            <a:pPr marL="342900" indent="-342900">
              <a:buFont typeface="Arial" panose="020B0604020202020204" pitchFamily="34" charset="0"/>
              <a:buChar char="•"/>
            </a:pPr>
            <a:endParaRPr lang="ru-RU" sz="2000" dirty="0">
              <a:latin typeface="+mj-ea"/>
              <a:ea typeface="+mj-ea"/>
            </a:endParaRPr>
          </a:p>
          <a:p>
            <a:pPr marL="342900" indent="-342900">
              <a:buFont typeface="Arial" panose="020B0604020202020204" pitchFamily="34" charset="0"/>
              <a:buChar char="•"/>
            </a:pPr>
            <a:r>
              <a:rPr lang="en-US" sz="2000" dirty="0">
                <a:latin typeface="+mj-lt"/>
                <a:ea typeface="+mj-ea"/>
              </a:rPr>
              <a:t>TERMOROS</a:t>
            </a:r>
            <a:r>
              <a:rPr lang="en-US" sz="2000" dirty="0">
                <a:latin typeface="+mj-ea"/>
                <a:ea typeface="+mj-ea"/>
              </a:rPr>
              <a:t> </a:t>
            </a:r>
            <a:r>
              <a:rPr lang="zh-CN" altLang="en-US" sz="2000" dirty="0">
                <a:latin typeface="+mj-ea"/>
                <a:ea typeface="+mj-ea"/>
              </a:rPr>
              <a:t>产品拥有俄罗斯国立流行病中心的检验证书，产品在俄罗斯被推荐使用。</a:t>
            </a:r>
            <a:endParaRPr lang="ru-RU" sz="2000" dirty="0">
              <a:latin typeface="+mj-ea"/>
              <a:ea typeface="+mj-ea"/>
            </a:endParaRPr>
          </a:p>
          <a:p>
            <a:pPr marL="285750" indent="-285750">
              <a:buFont typeface="Wingdings" panose="05000000000000000000" pitchFamily="2" charset="2"/>
              <a:buChar char="ü"/>
            </a:pPr>
            <a:endParaRPr lang="ru-RU" sz="1700" dirty="0" smtClean="0">
              <a:cs typeface="Arial" panose="020B0604020202020204" pitchFamily="34" charset="0"/>
            </a:endParaRPr>
          </a:p>
          <a:p>
            <a:endParaRPr lang="ru-RU" sz="1700" dirty="0">
              <a:cs typeface="Arial" panose="020B0604020202020204" pitchFamily="34" charset="0"/>
            </a:endParaRPr>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531" y="1639514"/>
            <a:ext cx="3324713" cy="4572459"/>
          </a:xfrm>
          <a:prstGeom prst="rect">
            <a:avLst/>
          </a:prstGeom>
          <a:effectLst>
            <a:outerShdw blurRad="63500" sx="102000" sy="102000" algn="ctr" rotWithShape="0">
              <a:schemeClr val="bg1">
                <a:lumMod val="50000"/>
                <a:alpha val="40000"/>
              </a:schemeClr>
            </a:outerShdw>
          </a:effectLst>
        </p:spPr>
      </p:pic>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6132" y="1609551"/>
            <a:ext cx="3338822" cy="4591863"/>
          </a:xfrm>
          <a:prstGeom prst="rect">
            <a:avLst/>
          </a:prstGeom>
          <a:effectLst>
            <a:outerShdw blurRad="63500" sx="102000" sy="102000" algn="ctr" rotWithShape="0">
              <a:schemeClr val="bg1">
                <a:lumMod val="50000"/>
                <a:alpha val="40000"/>
              </a:schemeClr>
            </a:outerShdw>
          </a:effectLst>
        </p:spPr>
      </p:pic>
      <p:sp>
        <p:nvSpPr>
          <p:cNvPr id="9" name="Заголовок 1"/>
          <p:cNvSpPr>
            <a:spLocks noGrp="1"/>
          </p:cNvSpPr>
          <p:nvPr>
            <p:ph type="title"/>
          </p:nvPr>
        </p:nvSpPr>
        <p:spPr>
          <a:xfrm>
            <a:off x="3575175" y="268876"/>
            <a:ext cx="7560450" cy="615178"/>
          </a:xfrm>
        </p:spPr>
        <p:txBody>
          <a:bodyPr>
            <a:normAutofit/>
          </a:bodyPr>
          <a:lstStyle/>
          <a:p>
            <a:r>
              <a:rPr lang="zh-CN" altLang="en-US" sz="2800" dirty="0"/>
              <a:t>证书及许可证</a:t>
            </a:r>
            <a:endParaRPr lang="ru-RU" sz="2800" dirty="0"/>
          </a:p>
        </p:txBody>
      </p:sp>
      <p:pic>
        <p:nvPicPr>
          <p:cNvPr id="3" name="Рисунок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424" y="1650071"/>
            <a:ext cx="3218056" cy="4551343"/>
          </a:xfrm>
          <a:prstGeom prst="rect">
            <a:avLst/>
          </a:prstGeom>
          <a:effectLst>
            <a:outerShdw blurRad="63500" sx="102000" sy="102000" algn="ctr" rotWithShape="0">
              <a:schemeClr val="bg1">
                <a:lumMod val="50000"/>
                <a:alpha val="40000"/>
              </a:schemeClr>
            </a:outerShdw>
          </a:effectLst>
        </p:spPr>
      </p:pic>
      <p:cxnSp>
        <p:nvCxnSpPr>
          <p:cNvPr id="13" name="Прямая соединительная линия 12"/>
          <p:cNvCxnSpPr/>
          <p:nvPr/>
        </p:nvCxnSpPr>
        <p:spPr>
          <a:xfrm>
            <a:off x="3683786"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10" name="Рисунок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699" y="246267"/>
            <a:ext cx="2549027" cy="674107"/>
          </a:xfrm>
          <a:prstGeom prst="rect">
            <a:avLst/>
          </a:prstGeom>
        </p:spPr>
      </p:pic>
    </p:spTree>
    <p:extLst>
      <p:ext uri="{BB962C8B-B14F-4D97-AF65-F5344CB8AC3E}">
        <p14:creationId xmlns:p14="http://schemas.microsoft.com/office/powerpoint/2010/main" val="2070826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553718" y="306976"/>
            <a:ext cx="8835193" cy="615178"/>
          </a:xfrm>
        </p:spPr>
        <p:txBody>
          <a:bodyPr>
            <a:normAutofit/>
          </a:bodyPr>
          <a:lstStyle/>
          <a:p>
            <a:r>
              <a:rPr lang="zh-CN" altLang="en-US" sz="2800" dirty="0"/>
              <a:t>产品品牌</a:t>
            </a:r>
            <a:endParaRPr lang="ru-RU" sz="2800" dirty="0"/>
          </a:p>
        </p:txBody>
      </p:sp>
      <p:cxnSp>
        <p:nvCxnSpPr>
          <p:cNvPr id="42" name="Прямая соединительная линия 41"/>
          <p:cNvCxnSpPr/>
          <p:nvPr/>
        </p:nvCxnSpPr>
        <p:spPr>
          <a:xfrm>
            <a:off x="3613951"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33" name="Рисунок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699" y="246267"/>
            <a:ext cx="2549027" cy="674107"/>
          </a:xfrm>
          <a:prstGeom prst="rect">
            <a:avLst/>
          </a:prstGeom>
        </p:spPr>
      </p:pic>
      <p:pic>
        <p:nvPicPr>
          <p:cNvPr id="69" name="Рисунок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6588" y="4382530"/>
            <a:ext cx="1914622" cy="259390"/>
          </a:xfrm>
          <a:prstGeom prst="rect">
            <a:avLst/>
          </a:prstGeom>
        </p:spPr>
      </p:pic>
      <p:pic>
        <p:nvPicPr>
          <p:cNvPr id="70" name="Рисунок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0225" y="5239558"/>
            <a:ext cx="1175846" cy="390391"/>
          </a:xfrm>
          <a:prstGeom prst="rect">
            <a:avLst/>
          </a:prstGeom>
        </p:spPr>
      </p:pic>
      <p:pic>
        <p:nvPicPr>
          <p:cNvPr id="71" name="Рисунок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1451" y="2498138"/>
            <a:ext cx="1205423" cy="387377"/>
          </a:xfrm>
          <a:prstGeom prst="rect">
            <a:avLst/>
          </a:prstGeom>
        </p:spPr>
      </p:pic>
      <p:pic>
        <p:nvPicPr>
          <p:cNvPr id="72" name="Рисунок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175" y="6068994"/>
            <a:ext cx="1750713" cy="386387"/>
          </a:xfrm>
          <a:prstGeom prst="rect">
            <a:avLst/>
          </a:prstGeom>
        </p:spPr>
      </p:pic>
      <p:pic>
        <p:nvPicPr>
          <p:cNvPr id="73" name="Рисунок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451" y="4396298"/>
            <a:ext cx="1814364" cy="392469"/>
          </a:xfrm>
          <a:prstGeom prst="rect">
            <a:avLst/>
          </a:prstGeom>
        </p:spPr>
      </p:pic>
      <p:pic>
        <p:nvPicPr>
          <p:cNvPr id="74" name="Рисунок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04578" y="3492615"/>
            <a:ext cx="1992768" cy="421212"/>
          </a:xfrm>
          <a:prstGeom prst="rect">
            <a:avLst/>
          </a:prstGeom>
        </p:spPr>
      </p:pic>
      <p:pic>
        <p:nvPicPr>
          <p:cNvPr id="75" name="Рисунок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94362" y="3229949"/>
            <a:ext cx="1293777" cy="739302"/>
          </a:xfrm>
          <a:prstGeom prst="rect">
            <a:avLst/>
          </a:prstGeom>
        </p:spPr>
      </p:pic>
      <p:pic>
        <p:nvPicPr>
          <p:cNvPr id="76" name="Рисунок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1246" y="5242021"/>
            <a:ext cx="1756642" cy="349928"/>
          </a:xfrm>
          <a:prstGeom prst="rect">
            <a:avLst/>
          </a:prstGeom>
        </p:spPr>
      </p:pic>
      <p:pic>
        <p:nvPicPr>
          <p:cNvPr id="77" name="Рисунок 7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3504" y="1401057"/>
            <a:ext cx="1138037" cy="685035"/>
          </a:xfrm>
          <a:prstGeom prst="rect">
            <a:avLst/>
          </a:prstGeom>
        </p:spPr>
      </p:pic>
      <p:pic>
        <p:nvPicPr>
          <p:cNvPr id="78" name="Рисунок 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2113" y="5143675"/>
            <a:ext cx="1075357" cy="627135"/>
          </a:xfrm>
          <a:prstGeom prst="rect">
            <a:avLst/>
          </a:prstGeom>
        </p:spPr>
      </p:pic>
      <p:pic>
        <p:nvPicPr>
          <p:cNvPr id="79" name="Рисунок 7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40361" y="1611552"/>
            <a:ext cx="1685976" cy="448912"/>
          </a:xfrm>
          <a:prstGeom prst="rect">
            <a:avLst/>
          </a:prstGeom>
        </p:spPr>
      </p:pic>
      <p:pic>
        <p:nvPicPr>
          <p:cNvPr id="80" name="Рисунок 7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32177" y="4239009"/>
            <a:ext cx="1676548" cy="645471"/>
          </a:xfrm>
          <a:prstGeom prst="rect">
            <a:avLst/>
          </a:prstGeom>
        </p:spPr>
      </p:pic>
      <p:pic>
        <p:nvPicPr>
          <p:cNvPr id="81" name="Рисунок 80"/>
          <p:cNvPicPr>
            <a:picLocks noChangeAspect="1"/>
          </p:cNvPicPr>
          <p:nvPr/>
        </p:nvPicPr>
        <p:blipFill>
          <a:blip r:embed="rId15"/>
          <a:stretch>
            <a:fillRect/>
          </a:stretch>
        </p:blipFill>
        <p:spPr>
          <a:xfrm>
            <a:off x="2689820" y="5852877"/>
            <a:ext cx="1288198" cy="597417"/>
          </a:xfrm>
          <a:prstGeom prst="rect">
            <a:avLst/>
          </a:prstGeom>
        </p:spPr>
      </p:pic>
      <p:pic>
        <p:nvPicPr>
          <p:cNvPr id="82" name="Рисунок 81"/>
          <p:cNvPicPr>
            <a:picLocks noChangeAspect="1"/>
          </p:cNvPicPr>
          <p:nvPr/>
        </p:nvPicPr>
        <p:blipFill>
          <a:blip r:embed="rId16"/>
          <a:stretch>
            <a:fillRect/>
          </a:stretch>
        </p:blipFill>
        <p:spPr>
          <a:xfrm>
            <a:off x="2474346" y="1244836"/>
            <a:ext cx="637180" cy="917154"/>
          </a:xfrm>
          <a:prstGeom prst="rect">
            <a:avLst/>
          </a:prstGeom>
        </p:spPr>
      </p:pic>
      <p:pic>
        <p:nvPicPr>
          <p:cNvPr id="83" name="Рисунок 82"/>
          <p:cNvPicPr>
            <a:picLocks noChangeAspect="1"/>
          </p:cNvPicPr>
          <p:nvPr/>
        </p:nvPicPr>
        <p:blipFill>
          <a:blip r:embed="rId17"/>
          <a:stretch>
            <a:fillRect/>
          </a:stretch>
        </p:blipFill>
        <p:spPr>
          <a:xfrm>
            <a:off x="2937844" y="4447629"/>
            <a:ext cx="1363448" cy="341761"/>
          </a:xfrm>
          <a:prstGeom prst="rect">
            <a:avLst/>
          </a:prstGeom>
        </p:spPr>
      </p:pic>
      <p:pic>
        <p:nvPicPr>
          <p:cNvPr id="84" name="Рисунок 83"/>
          <p:cNvPicPr>
            <a:picLocks noChangeAspect="1"/>
          </p:cNvPicPr>
          <p:nvPr/>
        </p:nvPicPr>
        <p:blipFill>
          <a:blip r:embed="rId18"/>
          <a:stretch>
            <a:fillRect/>
          </a:stretch>
        </p:blipFill>
        <p:spPr>
          <a:xfrm>
            <a:off x="6415155" y="6127190"/>
            <a:ext cx="796434" cy="361268"/>
          </a:xfrm>
          <a:prstGeom prst="rect">
            <a:avLst/>
          </a:prstGeom>
        </p:spPr>
      </p:pic>
      <p:pic>
        <p:nvPicPr>
          <p:cNvPr id="85" name="Рисунок 84"/>
          <p:cNvPicPr>
            <a:picLocks noChangeAspect="1"/>
          </p:cNvPicPr>
          <p:nvPr/>
        </p:nvPicPr>
        <p:blipFill>
          <a:blip r:embed="rId19"/>
          <a:stretch>
            <a:fillRect/>
          </a:stretch>
        </p:blipFill>
        <p:spPr>
          <a:xfrm>
            <a:off x="3843566" y="2336533"/>
            <a:ext cx="737033" cy="829162"/>
          </a:xfrm>
          <a:prstGeom prst="rect">
            <a:avLst/>
          </a:prstGeom>
        </p:spPr>
      </p:pic>
      <p:pic>
        <p:nvPicPr>
          <p:cNvPr id="86" name="Рисунок 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15547" y="5262424"/>
            <a:ext cx="1181937" cy="421558"/>
          </a:xfrm>
          <a:prstGeom prst="rect">
            <a:avLst/>
          </a:prstGeom>
        </p:spPr>
      </p:pic>
      <p:pic>
        <p:nvPicPr>
          <p:cNvPr id="87" name="Рисунок 86"/>
          <p:cNvPicPr>
            <a:picLocks noChangeAspect="1"/>
          </p:cNvPicPr>
          <p:nvPr/>
        </p:nvPicPr>
        <p:blipFill>
          <a:blip r:embed="rId21"/>
          <a:stretch>
            <a:fillRect/>
          </a:stretch>
        </p:blipFill>
        <p:spPr>
          <a:xfrm>
            <a:off x="4319418" y="5274713"/>
            <a:ext cx="2484163" cy="365061"/>
          </a:xfrm>
          <a:prstGeom prst="rect">
            <a:avLst/>
          </a:prstGeom>
        </p:spPr>
      </p:pic>
      <p:pic>
        <p:nvPicPr>
          <p:cNvPr id="88" name="Рисунок 8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044967" y="1583672"/>
            <a:ext cx="1605469" cy="483176"/>
          </a:xfrm>
          <a:prstGeom prst="rect">
            <a:avLst/>
          </a:prstGeom>
        </p:spPr>
      </p:pic>
      <p:pic>
        <p:nvPicPr>
          <p:cNvPr id="89" name="Рисунок 8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701189" y="2379149"/>
            <a:ext cx="1579672" cy="720331"/>
          </a:xfrm>
          <a:prstGeom prst="rect">
            <a:avLst/>
          </a:prstGeom>
        </p:spPr>
      </p:pic>
      <p:pic>
        <p:nvPicPr>
          <p:cNvPr id="90" name="Рисунок 8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597663" y="1262379"/>
            <a:ext cx="1113808" cy="940318"/>
          </a:xfrm>
          <a:prstGeom prst="rect">
            <a:avLst/>
          </a:prstGeom>
        </p:spPr>
      </p:pic>
      <p:pic>
        <p:nvPicPr>
          <p:cNvPr id="91" name="Рисунок 9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147547" y="1369377"/>
            <a:ext cx="1454435" cy="804283"/>
          </a:xfrm>
          <a:prstGeom prst="rect">
            <a:avLst/>
          </a:prstGeom>
        </p:spPr>
      </p:pic>
      <p:pic>
        <p:nvPicPr>
          <p:cNvPr id="92" name="Рисунок 9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73504" y="3538544"/>
            <a:ext cx="1147816" cy="373294"/>
          </a:xfrm>
          <a:prstGeom prst="rect">
            <a:avLst/>
          </a:prstGeom>
        </p:spPr>
      </p:pic>
      <p:pic>
        <p:nvPicPr>
          <p:cNvPr id="93" name="Рисунок 9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727464" y="2210773"/>
            <a:ext cx="1970392" cy="985196"/>
          </a:xfrm>
          <a:prstGeom prst="rect">
            <a:avLst/>
          </a:prstGeom>
        </p:spPr>
      </p:pic>
      <p:pic>
        <p:nvPicPr>
          <p:cNvPr id="94" name="Рисунок 9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140662" y="5092711"/>
            <a:ext cx="734011" cy="734011"/>
          </a:xfrm>
          <a:prstGeom prst="rect">
            <a:avLst/>
          </a:prstGeom>
        </p:spPr>
      </p:pic>
      <p:pic>
        <p:nvPicPr>
          <p:cNvPr id="95" name="Рисунок 9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310432" y="3452908"/>
            <a:ext cx="1687038" cy="369953"/>
          </a:xfrm>
          <a:prstGeom prst="rect">
            <a:avLst/>
          </a:prstGeom>
        </p:spPr>
      </p:pic>
      <p:pic>
        <p:nvPicPr>
          <p:cNvPr id="96" name="Рисунок 9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818446" y="2267628"/>
            <a:ext cx="1085891" cy="603450"/>
          </a:xfrm>
          <a:prstGeom prst="rect">
            <a:avLst/>
          </a:prstGeom>
        </p:spPr>
      </p:pic>
      <p:pic>
        <p:nvPicPr>
          <p:cNvPr id="97" name="Рисунок 9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804493" y="4403373"/>
            <a:ext cx="1845943" cy="358641"/>
          </a:xfrm>
          <a:prstGeom prst="rect">
            <a:avLst/>
          </a:prstGeom>
        </p:spPr>
      </p:pic>
      <p:pic>
        <p:nvPicPr>
          <p:cNvPr id="104" name="Рисунок 10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548064" y="6151585"/>
            <a:ext cx="1483809" cy="329394"/>
          </a:xfrm>
          <a:prstGeom prst="rect">
            <a:avLst/>
          </a:prstGeom>
        </p:spPr>
      </p:pic>
      <p:pic>
        <p:nvPicPr>
          <p:cNvPr id="105" name="Рисунок 10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423841" y="5900711"/>
            <a:ext cx="1681048" cy="700437"/>
          </a:xfrm>
          <a:prstGeom prst="rect">
            <a:avLst/>
          </a:prstGeom>
        </p:spPr>
      </p:pic>
      <p:pic>
        <p:nvPicPr>
          <p:cNvPr id="106" name="Рисунок 10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019287" y="2434902"/>
            <a:ext cx="1612373" cy="527159"/>
          </a:xfrm>
          <a:prstGeom prst="rect">
            <a:avLst/>
          </a:prstGeom>
        </p:spPr>
      </p:pic>
      <p:pic>
        <p:nvPicPr>
          <p:cNvPr id="107" name="Picture 2" descr="https://www.termoros.com/upload/resize_cache/iblock/d83/500_300_175511db9cefbc414a902a46f1b8fae16/henco_logo_min.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093063" y="3419404"/>
            <a:ext cx="1542334" cy="54290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https://www.termoros.com/upload/resize_cache/iblock/f1c/500_300_175511db9cefbc414a902a46f1b8fae16/meib_logo_bez_tagline_out.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777496" y="3399593"/>
            <a:ext cx="1341092" cy="35136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https://www.termoros.com/upload/resize_cache/iblock/c72/500_300_175511db9cefbc414a902a46f1b8fae16/wilo_logo_2013_p334_01.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95874" y="2303725"/>
            <a:ext cx="1275845" cy="658336"/>
          </a:xfrm>
          <a:prstGeom prst="rect">
            <a:avLst/>
          </a:prstGeom>
          <a:noFill/>
          <a:extLst>
            <a:ext uri="{909E8E84-426E-40DD-AFC4-6F175D3DCCD1}">
              <a14:hiddenFill xmlns:a14="http://schemas.microsoft.com/office/drawing/2010/main">
                <a:solidFill>
                  <a:srgbClr val="FFFFFF"/>
                </a:solidFill>
              </a14:hiddenFill>
            </a:ext>
          </a:extLst>
        </p:spPr>
      </p:pic>
      <p:pic>
        <p:nvPicPr>
          <p:cNvPr id="110" name="Рисунок 109"/>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625707" y="6058617"/>
            <a:ext cx="1541191" cy="783656"/>
          </a:xfrm>
          <a:prstGeom prst="rect">
            <a:avLst/>
          </a:prstGeom>
        </p:spPr>
      </p:pic>
    </p:spTree>
    <p:extLst>
      <p:ext uri="{BB962C8B-B14F-4D97-AF65-F5344CB8AC3E}">
        <p14:creationId xmlns:p14="http://schemas.microsoft.com/office/powerpoint/2010/main" val="708098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524128" y="310819"/>
            <a:ext cx="8835193" cy="615178"/>
          </a:xfrm>
        </p:spPr>
        <p:txBody>
          <a:bodyPr>
            <a:normAutofit/>
          </a:bodyPr>
          <a:lstStyle/>
          <a:p>
            <a:r>
              <a:rPr lang="zh-CN" altLang="en-US" sz="2400" dirty="0">
                <a:latin typeface="+mj-ea"/>
              </a:rPr>
              <a:t>我们的产品</a:t>
            </a:r>
            <a:r>
              <a:rPr lang="ja-JP" altLang="en-US" sz="2400" dirty="0">
                <a:latin typeface="SimSun" panose="02010600030101010101" pitchFamily="2" charset="-122"/>
                <a:ea typeface="SimSun" panose="02010600030101010101" pitchFamily="2" charset="-122"/>
              </a:rPr>
              <a:t>获</a:t>
            </a:r>
            <a:r>
              <a:rPr lang="ja-JP" altLang="en-US" sz="2400" dirty="0">
                <a:latin typeface="SimSun" panose="02010600030101010101" pitchFamily="2" charset="-122"/>
                <a:ea typeface="SimSun" panose="02010600030101010101" pitchFamily="2" charset="-122"/>
                <a:cs typeface="Simplified Arabic Fixed" pitchFamily="49" charset="-78"/>
              </a:rPr>
              <a:t>得</a:t>
            </a:r>
            <a:r>
              <a:rPr lang="zh-CN" altLang="en-US" sz="2400" dirty="0">
                <a:latin typeface="+mj-ea"/>
                <a:cs typeface="Simplified Arabic Fixed" pitchFamily="49" charset="-78"/>
              </a:rPr>
              <a:t>的</a:t>
            </a:r>
            <a:r>
              <a:rPr lang="ja-JP" altLang="en-US" sz="2400" dirty="0">
                <a:latin typeface="SimSun" panose="02010600030101010101" pitchFamily="2" charset="-122"/>
                <a:ea typeface="SimSun" panose="02010600030101010101" pitchFamily="2" charset="-122"/>
              </a:rPr>
              <a:t>各种</a:t>
            </a:r>
            <a:r>
              <a:rPr lang="zh-CN" altLang="en-US" sz="2400" dirty="0">
                <a:latin typeface="+mj-ea"/>
              </a:rPr>
              <a:t>国际性设计，环保及节能大</a:t>
            </a:r>
            <a:r>
              <a:rPr lang="zh-CN" altLang="en-US" sz="2400" dirty="0" smtClean="0">
                <a:latin typeface="+mj-ea"/>
              </a:rPr>
              <a:t>奖。</a:t>
            </a:r>
            <a:endParaRPr lang="ru-RU" sz="2400" dirty="0">
              <a:latin typeface="+mj-ea"/>
            </a:endParaRPr>
          </a:p>
        </p:txBody>
      </p:sp>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2209" y="4762727"/>
            <a:ext cx="2288815" cy="1716611"/>
          </a:xfrm>
          <a:prstGeom prst="rect">
            <a:avLst/>
          </a:prstGeom>
          <a:ln>
            <a:noFill/>
          </a:ln>
          <a:effectLst>
            <a:outerShdw blurRad="63500" sx="102000" sy="102000" algn="ctr" rotWithShape="0">
              <a:schemeClr val="tx1">
                <a:lumMod val="65000"/>
                <a:lumOff val="35000"/>
                <a:alpha val="40000"/>
              </a:schemeClr>
            </a:outerShdw>
            <a:softEdge rad="112500"/>
          </a:effec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4776" y="1526360"/>
            <a:ext cx="1285807" cy="1279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2984" y="2962682"/>
            <a:ext cx="2304653" cy="143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Рисунок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435" y="1648191"/>
            <a:ext cx="1745475" cy="2469451"/>
          </a:xfrm>
          <a:prstGeom prst="rect">
            <a:avLst/>
          </a:prstGeom>
          <a:effectLst>
            <a:outerShdw blurRad="63500" sx="102000" sy="102000" algn="ctr" rotWithShape="0">
              <a:schemeClr val="bg1">
                <a:lumMod val="50000"/>
                <a:alpha val="40000"/>
              </a:schemeClr>
            </a:outerShdw>
          </a:effectLst>
        </p:spPr>
      </p:pic>
      <p:pic>
        <p:nvPicPr>
          <p:cNvPr id="2" name="Рисунок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8032" y="1648191"/>
            <a:ext cx="1752192" cy="2478954"/>
          </a:xfrm>
          <a:prstGeom prst="rect">
            <a:avLst/>
          </a:prstGeom>
          <a:effectLst>
            <a:outerShdw blurRad="63500" sx="102000" sy="102000" algn="ctr" rotWithShape="0">
              <a:schemeClr val="bg1">
                <a:lumMod val="50000"/>
                <a:alpha val="40000"/>
              </a:schemeClr>
            </a:outerShdw>
          </a:effectLst>
        </p:spPr>
      </p:pic>
      <p:pic>
        <p:nvPicPr>
          <p:cNvPr id="16" name="Рисунок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34795" y="1648192"/>
            <a:ext cx="1772144" cy="2469450"/>
          </a:xfrm>
          <a:prstGeom prst="rect">
            <a:avLst/>
          </a:prstGeom>
          <a:effectLst>
            <a:outerShdw blurRad="63500" sx="102000" sy="102000" algn="ctr" rotWithShape="0">
              <a:schemeClr val="tx1">
                <a:lumMod val="50000"/>
                <a:lumOff val="50000"/>
                <a:alpha val="40000"/>
              </a:schemeClr>
            </a:outerShdw>
          </a:effectLst>
        </p:spPr>
      </p:pic>
      <p:pic>
        <p:nvPicPr>
          <p:cNvPr id="17" name="Рисунок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60000">
            <a:off x="6835304" y="1662525"/>
            <a:ext cx="1718438" cy="2462352"/>
          </a:xfrm>
          <a:prstGeom prst="rect">
            <a:avLst/>
          </a:prstGeom>
          <a:effectLst>
            <a:outerShdw blurRad="63500" sx="102000" sy="102000" algn="ctr" rotWithShape="0">
              <a:schemeClr val="tx1">
                <a:lumMod val="75000"/>
                <a:lumOff val="25000"/>
                <a:alpha val="40000"/>
              </a:schemeClr>
            </a:outerShdw>
          </a:effectLst>
        </p:spPr>
      </p:pic>
      <p:pic>
        <p:nvPicPr>
          <p:cNvPr id="18" name="Рисунок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77172" y="4438922"/>
            <a:ext cx="1545658" cy="2170279"/>
          </a:xfrm>
          <a:prstGeom prst="rect">
            <a:avLst/>
          </a:prstGeom>
          <a:effectLst>
            <a:outerShdw blurRad="63500" sx="102000" sy="102000" algn="ctr" rotWithShape="0">
              <a:schemeClr val="bg1">
                <a:lumMod val="50000"/>
                <a:alpha val="40000"/>
              </a:schemeClr>
            </a:outerShdw>
          </a:effectLst>
        </p:spPr>
      </p:pic>
      <p:cxnSp>
        <p:nvCxnSpPr>
          <p:cNvPr id="21" name="Прямая соединительная линия 20"/>
          <p:cNvCxnSpPr/>
          <p:nvPr/>
        </p:nvCxnSpPr>
        <p:spPr>
          <a:xfrm>
            <a:off x="3613951"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15" name="Рисунок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6699" y="246267"/>
            <a:ext cx="2549027" cy="674107"/>
          </a:xfrm>
          <a:prstGeom prst="rect">
            <a:avLst/>
          </a:prstGeom>
        </p:spPr>
      </p:pic>
      <p:graphicFrame>
        <p:nvGraphicFramePr>
          <p:cNvPr id="3" name="Объект 2"/>
          <p:cNvGraphicFramePr>
            <a:graphicFrameLocks noChangeAspect="1"/>
          </p:cNvGraphicFramePr>
          <p:nvPr>
            <p:extLst>
              <p:ext uri="{D42A27DB-BD31-4B8C-83A1-F6EECF244321}">
                <p14:modId xmlns:p14="http://schemas.microsoft.com/office/powerpoint/2010/main" val="2901200777"/>
              </p:ext>
            </p:extLst>
          </p:nvPr>
        </p:nvGraphicFramePr>
        <p:xfrm>
          <a:off x="4023764" y="4459583"/>
          <a:ext cx="3041981" cy="2149618"/>
        </p:xfrm>
        <a:graphic>
          <a:graphicData uri="http://schemas.openxmlformats.org/presentationml/2006/ole">
            <mc:AlternateContent xmlns:mc="http://schemas.openxmlformats.org/markup-compatibility/2006">
              <mc:Choice xmlns:v="urn:schemas-microsoft-com:vml" Requires="v">
                <p:oleObj spid="_x0000_s1041" name="Acrobat Document" r:id="rId12" imgW="8019882" imgH="5667062" progId="AcroExch.Document.DC">
                  <p:embed/>
                </p:oleObj>
              </mc:Choice>
              <mc:Fallback>
                <p:oleObj name="Acrobat Document" r:id="rId12" imgW="8019882" imgH="5667062" progId="AcroExch.Document.DC">
                  <p:embed/>
                  <p:pic>
                    <p:nvPicPr>
                      <p:cNvPr id="0" name=""/>
                      <p:cNvPicPr/>
                      <p:nvPr/>
                    </p:nvPicPr>
                    <p:blipFill>
                      <a:blip r:embed="rId13"/>
                      <a:stretch>
                        <a:fillRect/>
                      </a:stretch>
                    </p:blipFill>
                    <p:spPr>
                      <a:xfrm>
                        <a:off x="4023764" y="4459583"/>
                        <a:ext cx="3041981" cy="2149618"/>
                      </a:xfrm>
                      <a:prstGeom prst="rect">
                        <a:avLst/>
                      </a:prstGeom>
                      <a:ln>
                        <a:solidFill>
                          <a:schemeClr val="bg1">
                            <a:lumMod val="75000"/>
                          </a:schemeClr>
                        </a:solidFill>
                      </a:ln>
                    </p:spPr>
                  </p:pic>
                </p:oleObj>
              </mc:Fallback>
            </mc:AlternateContent>
          </a:graphicData>
        </a:graphic>
      </p:graphicFrame>
    </p:spTree>
    <p:extLst>
      <p:ext uri="{BB962C8B-B14F-4D97-AF65-F5344CB8AC3E}">
        <p14:creationId xmlns:p14="http://schemas.microsoft.com/office/powerpoint/2010/main" val="261035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507" y="1974170"/>
            <a:ext cx="2685497" cy="1790332"/>
          </a:xfrm>
          <a:prstGeom prst="rect">
            <a:avLst/>
          </a:prstGeom>
          <a:effectLst>
            <a:outerShdw blurRad="63500" sx="102000" sy="102000" algn="ctr" rotWithShape="0">
              <a:schemeClr val="tx1">
                <a:lumMod val="65000"/>
                <a:lumOff val="35000"/>
                <a:alpha val="40000"/>
              </a:schemeClr>
            </a:outerShdw>
          </a:effectLst>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864" y="3852925"/>
            <a:ext cx="2673140" cy="2004854"/>
          </a:xfrm>
          <a:prstGeom prst="rect">
            <a:avLst/>
          </a:prstGeom>
          <a:effectLst>
            <a:outerShdw blurRad="63500" sx="102000" sy="102000" algn="ctr" rotWithShape="0">
              <a:schemeClr val="tx1">
                <a:lumMod val="65000"/>
                <a:lumOff val="35000"/>
                <a:alpha val="40000"/>
              </a:schemeClr>
            </a:outerShdw>
          </a:effectLst>
        </p:spPr>
      </p:pic>
      <p:sp>
        <p:nvSpPr>
          <p:cNvPr id="6" name="Заголовок 1"/>
          <p:cNvSpPr>
            <a:spLocks noGrp="1"/>
          </p:cNvSpPr>
          <p:nvPr>
            <p:ph type="title"/>
          </p:nvPr>
        </p:nvSpPr>
        <p:spPr>
          <a:xfrm>
            <a:off x="3536004" y="296997"/>
            <a:ext cx="8835193" cy="615178"/>
          </a:xfrm>
        </p:spPr>
        <p:txBody>
          <a:bodyPr>
            <a:normAutofit fontScale="90000"/>
          </a:bodyPr>
          <a:lstStyle/>
          <a:p>
            <a:r>
              <a:rPr lang="en-US" sz="2800" dirty="0"/>
              <a:t>TERMOROS</a:t>
            </a:r>
            <a:r>
              <a:rPr lang="zh-CN" altLang="en-US" sz="2800" dirty="0"/>
              <a:t>集团公司合作伙伴</a:t>
            </a:r>
            <a:r>
              <a:rPr lang="zh-CN" altLang="en-US" sz="2800" dirty="0" smtClean="0"/>
              <a:t>的</a:t>
            </a:r>
            <a:r>
              <a:rPr lang="en-US" altLang="zh-CN" sz="2800" dirty="0" smtClean="0"/>
              <a:t/>
            </a:r>
            <a:br>
              <a:rPr lang="en-US" altLang="zh-CN" sz="2800" dirty="0" smtClean="0"/>
            </a:br>
            <a:r>
              <a:rPr lang="zh-CN" altLang="en-US" sz="2800" dirty="0" smtClean="0"/>
              <a:t>培</a:t>
            </a:r>
            <a:r>
              <a:rPr lang="zh-CN" altLang="en-US" sz="2800" dirty="0"/>
              <a:t>训及产品操</a:t>
            </a:r>
            <a:r>
              <a:rPr lang="zh-CN" altLang="en-US" sz="2800" dirty="0" smtClean="0"/>
              <a:t>作演示</a:t>
            </a:r>
            <a:r>
              <a:rPr lang="zh-CN" altLang="en-US" sz="2800" dirty="0"/>
              <a:t>。</a:t>
            </a:r>
            <a:endParaRPr lang="ru-RU" sz="2800" dirty="0"/>
          </a:p>
        </p:txBody>
      </p:sp>
      <p:sp>
        <p:nvSpPr>
          <p:cNvPr id="9" name="Прямоугольник 8"/>
          <p:cNvSpPr/>
          <p:nvPr/>
        </p:nvSpPr>
        <p:spPr>
          <a:xfrm>
            <a:off x="6441695" y="1886124"/>
            <a:ext cx="5102605" cy="4355038"/>
          </a:xfrm>
          <a:prstGeom prst="rect">
            <a:avLst/>
          </a:prstGeom>
        </p:spPr>
        <p:txBody>
          <a:bodyPr wrap="square">
            <a:spAutoFit/>
          </a:bodyPr>
          <a:lstStyle/>
          <a:p>
            <a:pPr marL="285750" indent="-285750">
              <a:buFont typeface="Arial" pitchFamily="34" charset="0"/>
              <a:buChar char="•"/>
            </a:pPr>
            <a:r>
              <a:rPr lang="zh-CN" altLang="en-US" sz="2000" dirty="0"/>
              <a:t>在意大利和比利时的生产基</a:t>
            </a:r>
            <a:r>
              <a:rPr lang="zh-CN" altLang="en-US" sz="2000" dirty="0" smtClean="0"/>
              <a:t>地</a:t>
            </a:r>
            <a:r>
              <a:rPr lang="zh-CN" altLang="en-US" sz="2000" dirty="0"/>
              <a:t>我们</a:t>
            </a:r>
            <a:r>
              <a:rPr lang="zh-CN" altLang="en-US" sz="2000" dirty="0" smtClean="0"/>
              <a:t>组</a:t>
            </a:r>
            <a:r>
              <a:rPr lang="zh-CN" altLang="en-US" sz="2000" dirty="0"/>
              <a:t>织过</a:t>
            </a:r>
            <a:r>
              <a:rPr lang="ru-RU" sz="2000" dirty="0"/>
              <a:t>50</a:t>
            </a:r>
            <a:r>
              <a:rPr lang="zh-CN" altLang="en-US" sz="2000" dirty="0"/>
              <a:t>多场培训活动，</a:t>
            </a:r>
            <a:r>
              <a:rPr lang="ru-RU" sz="2000" dirty="0"/>
              <a:t>1000</a:t>
            </a:r>
            <a:r>
              <a:rPr lang="zh-CN" altLang="en-US" sz="2000" dirty="0"/>
              <a:t>名的合作伙</a:t>
            </a:r>
            <a:r>
              <a:rPr lang="zh-CN" altLang="en-US" sz="2000" dirty="0" smtClean="0"/>
              <a:t>伴</a:t>
            </a:r>
            <a:r>
              <a:rPr lang="zh-CN" altLang="en-US" sz="2000" dirty="0"/>
              <a:t>的</a:t>
            </a:r>
            <a:r>
              <a:rPr lang="zh-CN" altLang="en-US" sz="2000" dirty="0" smtClean="0"/>
              <a:t>代</a:t>
            </a:r>
            <a:r>
              <a:rPr lang="zh-CN" altLang="en-US" sz="2000" dirty="0"/>
              <a:t>表参加过这</a:t>
            </a:r>
            <a:r>
              <a:rPr lang="zh-CN" altLang="en-US" sz="2000" dirty="0" smtClean="0"/>
              <a:t>些活动。</a:t>
            </a:r>
            <a:endParaRPr lang="ru-RU" sz="2000" dirty="0"/>
          </a:p>
          <a:p>
            <a:pPr marL="285750" indent="-285750">
              <a:spcAft>
                <a:spcPts val="600"/>
              </a:spcAft>
              <a:buFont typeface="Wingdings" panose="05000000000000000000" pitchFamily="2" charset="2"/>
              <a:buChar char="ü"/>
            </a:pPr>
            <a:endParaRPr lang="ru-RU" sz="800" dirty="0" smtClean="0">
              <a:ea typeface="Times New Roman" panose="02020603050405020304" pitchFamily="18" charset="0"/>
              <a:cs typeface="Arial" panose="020B0604020202020204" pitchFamily="34" charset="0"/>
            </a:endParaRPr>
          </a:p>
          <a:p>
            <a:pPr marL="285750" indent="-285750">
              <a:spcAft>
                <a:spcPts val="600"/>
              </a:spcAft>
              <a:buFont typeface="Arial" pitchFamily="34" charset="0"/>
              <a:buChar char="•"/>
            </a:pPr>
            <a:r>
              <a:rPr lang="zh-CN" altLang="en-US" sz="2000" dirty="0" smtClean="0"/>
              <a:t>每周我们举办研讨会</a:t>
            </a:r>
            <a:r>
              <a:rPr lang="en-US" altLang="zh-CN" sz="2000" dirty="0" smtClean="0"/>
              <a:t>,</a:t>
            </a:r>
            <a:r>
              <a:rPr lang="zh-CN" altLang="en-US" sz="2000" dirty="0" smtClean="0"/>
              <a:t>为我们合作伙伴的技术人员提供技术培</a:t>
            </a:r>
            <a:r>
              <a:rPr lang="zh-CN" altLang="en-US" sz="2000" dirty="0"/>
              <a:t>训。</a:t>
            </a:r>
            <a:endParaRPr lang="ru-RU" sz="2000" dirty="0"/>
          </a:p>
          <a:p>
            <a:pPr marL="285750" indent="-285750">
              <a:spcAft>
                <a:spcPts val="600"/>
              </a:spcAft>
              <a:buFont typeface="Wingdings" panose="05000000000000000000" pitchFamily="2" charset="2"/>
              <a:buChar char="ü"/>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sz="2000" dirty="0" smtClean="0"/>
              <a:t>每</a:t>
            </a:r>
            <a:r>
              <a:rPr lang="zh-CN" altLang="en-US" sz="2000" dirty="0"/>
              <a:t>年我们为重要的合作伙伴举办培训大</a:t>
            </a:r>
            <a:r>
              <a:rPr lang="zh-CN" altLang="en-US" sz="2000" dirty="0" smtClean="0"/>
              <a:t>会</a:t>
            </a:r>
            <a:r>
              <a:rPr lang="zh-CN" altLang="en-US" sz="2000" dirty="0"/>
              <a:t>。</a:t>
            </a:r>
            <a:endParaRPr lang="ru-RU" sz="2000" dirty="0"/>
          </a:p>
          <a:p>
            <a:pPr>
              <a:spcAft>
                <a:spcPts val="600"/>
              </a:spcAft>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sz="2000" dirty="0"/>
              <a:t>我们在无论是我们的还是主要合作伙伴的办公</a:t>
            </a:r>
            <a:r>
              <a:rPr lang="zh-CN" altLang="en-US" sz="2000" dirty="0" smtClean="0"/>
              <a:t>室</a:t>
            </a:r>
            <a:r>
              <a:rPr lang="ja-JP" altLang="en-US" sz="2000" dirty="0">
                <a:latin typeface="SimSun" panose="02010600030101010101" pitchFamily="2" charset="-122"/>
                <a:ea typeface="SimSun" panose="02010600030101010101" pitchFamily="2" charset="-122"/>
              </a:rPr>
              <a:t>都</a:t>
            </a:r>
            <a:r>
              <a:rPr lang="zh-CN" altLang="en-US" sz="2000" dirty="0" smtClean="0"/>
              <a:t>定</a:t>
            </a:r>
            <a:r>
              <a:rPr lang="zh-CN" altLang="en-US" sz="2000" dirty="0"/>
              <a:t>期举办培训研讨</a:t>
            </a:r>
            <a:r>
              <a:rPr lang="zh-CN" altLang="en-US" sz="2000" dirty="0" smtClean="0"/>
              <a:t>会</a:t>
            </a:r>
            <a:r>
              <a:rPr lang="zh-CN" altLang="en-US" sz="2000" dirty="0"/>
              <a:t>。</a:t>
            </a:r>
            <a:endParaRPr lang="ru-RU" sz="2000" dirty="0"/>
          </a:p>
          <a:p>
            <a:pPr>
              <a:spcAft>
                <a:spcPts val="600"/>
              </a:spcAft>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sz="2000" dirty="0"/>
              <a:t>对于我们主要的合作伙伴我们也进行销售技巧的培</a:t>
            </a:r>
            <a:r>
              <a:rPr lang="zh-CN" altLang="en-US" sz="2000" dirty="0" smtClean="0"/>
              <a:t>训</a:t>
            </a:r>
            <a:r>
              <a:rPr lang="zh-CN" altLang="en-US" sz="2000" dirty="0"/>
              <a:t>。</a:t>
            </a:r>
            <a:endParaRPr lang="ru-RU" sz="2000" dirty="0"/>
          </a:p>
          <a:p>
            <a:pPr marL="285750" indent="-285750">
              <a:buFont typeface="Arial" pitchFamily="34" charset="0"/>
              <a:buChar char="•"/>
            </a:pPr>
            <a:endParaRPr lang="ru-RU" sz="2000" dirty="0"/>
          </a:p>
        </p:txBody>
      </p:sp>
      <p:pic>
        <p:nvPicPr>
          <p:cNvPr id="2" name="Рисунок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1315" y="1974170"/>
            <a:ext cx="2673140" cy="1789200"/>
          </a:xfrm>
          <a:prstGeom prst="rect">
            <a:avLst/>
          </a:prstGeom>
          <a:effectLst>
            <a:outerShdw blurRad="63500" sx="102000" sy="102000" algn="ctr" rotWithShape="0">
              <a:schemeClr val="tx1">
                <a:lumMod val="65000"/>
                <a:lumOff val="35000"/>
                <a:alpha val="40000"/>
              </a:schemeClr>
            </a:outerShdw>
          </a:effectLst>
        </p:spPr>
      </p:pic>
      <p:pic>
        <p:nvPicPr>
          <p:cNvPr id="3" name="Рисунок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1316" y="3852925"/>
            <a:ext cx="2673140" cy="2004854"/>
          </a:xfrm>
          <a:prstGeom prst="rect">
            <a:avLst/>
          </a:prstGeom>
          <a:effectLst>
            <a:outerShdw blurRad="63500" sx="102000" sy="102000" algn="ctr" rotWithShape="0">
              <a:schemeClr val="tx1">
                <a:lumMod val="65000"/>
                <a:lumOff val="35000"/>
                <a:alpha val="40000"/>
              </a:schemeClr>
            </a:outerShdw>
          </a:effectLst>
        </p:spPr>
      </p:pic>
      <p:cxnSp>
        <p:nvCxnSpPr>
          <p:cNvPr id="11" name="Прямая соединительная линия 10"/>
          <p:cNvCxnSpPr/>
          <p:nvPr/>
        </p:nvCxnSpPr>
        <p:spPr>
          <a:xfrm>
            <a:off x="3613951" y="1005020"/>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12" name="Рисунок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6699" y="246267"/>
            <a:ext cx="2549027" cy="674107"/>
          </a:xfrm>
          <a:prstGeom prst="rect">
            <a:avLst/>
          </a:prstGeom>
        </p:spPr>
      </p:pic>
    </p:spTree>
    <p:extLst>
      <p:ext uri="{BB962C8B-B14F-4D97-AF65-F5344CB8AC3E}">
        <p14:creationId xmlns:p14="http://schemas.microsoft.com/office/powerpoint/2010/main" val="370208506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5053</TotalTime>
  <Words>1206</Words>
  <Application>Microsoft Office PowerPoint</Application>
  <PresentationFormat>Широкоэкранный</PresentationFormat>
  <Paragraphs>135</Paragraphs>
  <Slides>11</Slides>
  <Notes>1</Notes>
  <HiddenSlides>0</HiddenSlides>
  <MMClips>0</MMClips>
  <ScaleCrop>false</ScaleCrop>
  <HeadingPairs>
    <vt:vector size="8" baseType="variant">
      <vt:variant>
        <vt:lpstr>Использованные шрифты</vt:lpstr>
      </vt:variant>
      <vt:variant>
        <vt:i4>9</vt:i4>
      </vt:variant>
      <vt:variant>
        <vt:lpstr>Тема</vt:lpstr>
      </vt:variant>
      <vt:variant>
        <vt:i4>1</vt:i4>
      </vt:variant>
      <vt:variant>
        <vt:lpstr>Внедренные серверы OLE</vt:lpstr>
      </vt:variant>
      <vt:variant>
        <vt:i4>1</vt:i4>
      </vt:variant>
      <vt:variant>
        <vt:lpstr>Заголовки слайдов</vt:lpstr>
      </vt:variant>
      <vt:variant>
        <vt:i4>11</vt:i4>
      </vt:variant>
    </vt:vector>
  </HeadingPairs>
  <TitlesOfParts>
    <vt:vector size="22" baseType="lpstr">
      <vt:lpstr>ＭＳ Ｐゴシック</vt:lpstr>
      <vt:lpstr>SimSun</vt:lpstr>
      <vt:lpstr>SimSun</vt:lpstr>
      <vt:lpstr>Arial</vt:lpstr>
      <vt:lpstr>Calibri</vt:lpstr>
      <vt:lpstr>Calibri Light</vt:lpstr>
      <vt:lpstr>Simplified Arabic Fixed</vt:lpstr>
      <vt:lpstr>Times New Roman</vt:lpstr>
      <vt:lpstr>Wingdings</vt:lpstr>
      <vt:lpstr>Тема Office</vt:lpstr>
      <vt:lpstr>Acrobat Document</vt:lpstr>
      <vt:lpstr>Презентация PowerPoint</vt:lpstr>
      <vt:lpstr>TERMOROS 集团公司</vt:lpstr>
      <vt:lpstr>TERMOROS 集团公司</vt:lpstr>
      <vt:lpstr>公司TERMOROS的机构分布</vt:lpstr>
      <vt:lpstr>TERMOROS 集团公司</vt:lpstr>
      <vt:lpstr>证书及许可证</vt:lpstr>
      <vt:lpstr>产品品牌</vt:lpstr>
      <vt:lpstr>我们的产品获得的各种国际性设计，环保及节能大奖。</vt:lpstr>
      <vt:lpstr>TERMOROS集团公司合作伙伴的 培训及产品操作演示。</vt:lpstr>
      <vt:lpstr>10 000多项工程建设项目使用TERMOROS集团公司的 设备、产品及服务。</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Svetlana Kulikova</dc:creator>
  <cp:lastModifiedBy>Anna Dmitrieva</cp:lastModifiedBy>
  <cp:revision>173</cp:revision>
  <cp:lastPrinted>2015-10-12T07:24:26Z</cp:lastPrinted>
  <dcterms:created xsi:type="dcterms:W3CDTF">2015-05-04T08:03:29Z</dcterms:created>
  <dcterms:modified xsi:type="dcterms:W3CDTF">2018-05-31T13:11:25Z</dcterms:modified>
</cp:coreProperties>
</file>